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8" r:id="rId2"/>
    <p:sldId id="256" r:id="rId3"/>
    <p:sldId id="257" r:id="rId4"/>
    <p:sldId id="259" r:id="rId5"/>
    <p:sldId id="260" r:id="rId6"/>
    <p:sldId id="272" r:id="rId7"/>
    <p:sldId id="261" r:id="rId8"/>
    <p:sldId id="262" r:id="rId9"/>
    <p:sldId id="263" r:id="rId10"/>
    <p:sldId id="268" r:id="rId11"/>
    <p:sldId id="267" r:id="rId12"/>
    <p:sldId id="266" r:id="rId13"/>
    <p:sldId id="264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70" r:id="rId30"/>
    <p:sldId id="271" r:id="rId31"/>
    <p:sldId id="273" r:id="rId32"/>
    <p:sldId id="265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A3645-AA1E-444B-9FDA-B764B060A974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6573E-FD38-4857-AE1F-56E125929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890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2.  Особый интерес представляет интеграция по единому проекту,  в основе которого лежит определенная тема. На сегодняшний день проективный метод является актуальным и эффективным в педагогической деятельности с детьми. Он дает ребенку возможность синтезировать полученные знания, развивать творческие способности и коммуникативные навыки, что позволяет ему успешно развиваться. </a:t>
            </a:r>
          </a:p>
        </p:txBody>
      </p:sp>
      <p:sp>
        <p:nvSpPr>
          <p:cNvPr id="727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60032D6-6E48-4548-8A23-70AD6A7B7D2C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49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76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91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188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00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86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492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994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168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51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3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rodnaya-tropinka.ru/russkie-narodny-e-muzy-kal-ny-e-instrumenty-detyam-o-russkih-traditsiyah/kolokola/" TargetMode="Externa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361555" y="2967335"/>
            <a:ext cx="269817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             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54113"/>
          </a:xfrm>
        </p:spPr>
        <p:txBody>
          <a:bodyPr/>
          <a:lstStyle/>
          <a:p>
            <a:pPr eaLnBrk="1" hangingPunct="1"/>
            <a:endParaRPr lang="ru-RU" sz="60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-11113" y="20638"/>
            <a:ext cx="9144001" cy="6858000"/>
          </a:xfrm>
          <a:noFill/>
        </p:spPr>
      </p:pic>
      <p:sp>
        <p:nvSpPr>
          <p:cNvPr id="3" name="Прямоугольник 2"/>
          <p:cNvSpPr/>
          <p:nvPr/>
        </p:nvSpPr>
        <p:spPr>
          <a:xfrm>
            <a:off x="-408781" y="1012687"/>
            <a:ext cx="9291198" cy="280076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b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Проект </a:t>
            </a:r>
            <a:r>
              <a:rPr lang="ru-RU" sz="5400" b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8800" b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«Звуки музыки»</a:t>
            </a:r>
            <a:endParaRPr lang="ru-RU" sz="8800" b="1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832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0729" y="836712"/>
            <a:ext cx="84969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Биологическая </a:t>
            </a:r>
            <a:r>
              <a:rPr lang="ru-RU" dirty="0"/>
              <a:t>природа человека мудра: ощущение радости и удовольствия от </a:t>
            </a:r>
            <a:r>
              <a:rPr lang="ru-RU" dirty="0" smtClean="0"/>
              <a:t>музыки </a:t>
            </a:r>
            <a:r>
              <a:rPr lang="ru-RU" dirty="0"/>
              <a:t>безошибочны. Удивителен мир звуков, окружающий нас. Их так много, и они такие разные. И каждый звук может стать музыкой. Надо только постараться ее услышать. Даже совсем маленькие дети способны импровизировать свою музыку. Рожденная их фантазией, она проста и чудесна, как сама страна детства. Игры звуками – это ничем не ограниченный полет фантазии, свобода самовыражения, радость от того, что можешь быть таким, каким хочешь, что все тебя принимают и не оценивают по принципу «хорошо или плохо» ты что-либо сделал. Игры звуками – это творчество-исследование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Музыкальные инструменты для детей – всегда чудесные, необыкновенно притягательные предметы, дети очень хотят на них играть. Музыкальный инструмент для ребенка символ музыки, тот, кто играет на нем – почти волшебник.</a:t>
            </a:r>
          </a:p>
          <a:p>
            <a:r>
              <a:rPr lang="ru-RU" dirty="0"/>
              <a:t>Вовлечение дошкольника в создание детских музыкальных инструментов дает возможность почувствовать себя творцом и личностью, по-иному воспринимать окружающее, внимательнее относиться к звукам.</a:t>
            </a:r>
          </a:p>
          <a:p>
            <a:r>
              <a:rPr lang="ru-RU" sz="3600" dirty="0">
                <a:solidFill>
                  <a:srgbClr val="C00000"/>
                </a:solidFill>
              </a:rPr>
              <a:t>Новизна</a:t>
            </a:r>
            <a:r>
              <a:rPr lang="ru-RU" dirty="0"/>
              <a:t>: гармонизация детско-родительские отношений, реализуя принцип сотрудничества детей и взрослых, путём организации совместной проектной </a:t>
            </a:r>
            <a:r>
              <a:rPr lang="ru-RU" dirty="0" smtClean="0"/>
              <a:t>деятельности; в </a:t>
            </a:r>
            <a:r>
              <a:rPr lang="ru-RU" dirty="0"/>
              <a:t>содействии развития у детей коммуникативных способностей, творческой инициативы, сообразительности, пытливости, самостоятельности.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16632"/>
            <a:ext cx="47083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Актуальность</a:t>
            </a:r>
          </a:p>
        </p:txBody>
      </p:sp>
    </p:spTree>
    <p:extLst>
      <p:ext uri="{BB962C8B-B14F-4D97-AF65-F5344CB8AC3E}">
        <p14:creationId xmlns:p14="http://schemas.microsoft.com/office/powerpoint/2010/main" val="3640458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423" y="548680"/>
            <a:ext cx="2736304" cy="216024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97767" y="907906"/>
            <a:ext cx="59046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Первый </a:t>
            </a:r>
            <a:r>
              <a:rPr lang="ru-RU" dirty="0"/>
              <a:t>этап- организационный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Поиск информации о различных музыкальных инструментах, в книгах, телепередачах, интернете.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4618" y="1970256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Второй этап – практический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Исследовательская деятельность.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Привлечение родителей к подготовке материалов для изготовления детских инструментов.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Совместное с родителями изготовление детских инструментов.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04664"/>
            <a:ext cx="792345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ЭТАПЫ РЕАЛИЗАЦИИ ПРОЕКТА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8768" y="3573016"/>
            <a:ext cx="864096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C00000"/>
                </a:solidFill>
              </a:rPr>
              <a:t>Продукт проекта по возрастным группам:</a:t>
            </a:r>
            <a:endParaRPr lang="ru-RU" sz="2800" dirty="0">
              <a:solidFill>
                <a:srgbClr val="C00000"/>
              </a:solidFill>
            </a:endParaRPr>
          </a:p>
          <a:p>
            <a:r>
              <a:rPr lang="ru-RU" b="1" i="1" dirty="0"/>
              <a:t>2 младшая группа – Образовательная ситуация тематического вида </a:t>
            </a:r>
            <a:endParaRPr lang="ru-RU" b="1" i="1" dirty="0" smtClean="0"/>
          </a:p>
          <a:p>
            <a:r>
              <a:rPr lang="ru-RU" b="1" i="1" dirty="0" smtClean="0"/>
              <a:t>« </a:t>
            </a:r>
            <a:r>
              <a:rPr lang="ru-RU" b="1" i="1" dirty="0"/>
              <a:t>Музыкальные забавы»</a:t>
            </a:r>
            <a:endParaRPr lang="ru-RU" dirty="0"/>
          </a:p>
          <a:p>
            <a:r>
              <a:rPr lang="ru-RU" b="1" i="1" dirty="0"/>
              <a:t>Средняя группа –      Образовательная ситуация тематического </a:t>
            </a:r>
            <a:r>
              <a:rPr lang="ru-RU" b="1" i="1" dirty="0" smtClean="0"/>
              <a:t>вида</a:t>
            </a:r>
          </a:p>
          <a:p>
            <a:r>
              <a:rPr lang="ru-RU" b="1" i="1" dirty="0" smtClean="0"/>
              <a:t> «Осенняя </a:t>
            </a:r>
            <a:r>
              <a:rPr lang="ru-RU" b="1" i="1" dirty="0"/>
              <a:t>сказка»</a:t>
            </a:r>
            <a:endParaRPr lang="ru-RU" dirty="0"/>
          </a:p>
          <a:p>
            <a:r>
              <a:rPr lang="ru-RU" b="1" i="1" dirty="0"/>
              <a:t>Старшая группа –   Образовательная ситуация тематического вида «Музыка </a:t>
            </a:r>
            <a:r>
              <a:rPr lang="ru-RU" b="1" i="1" dirty="0" smtClean="0"/>
              <a:t>осени»</a:t>
            </a:r>
            <a:endParaRPr lang="ru-RU" dirty="0"/>
          </a:p>
          <a:p>
            <a:r>
              <a:rPr lang="ru-RU" b="1" i="1" dirty="0"/>
              <a:t>Подготовительная группа  - Музыкальная гостиная «Сказочный мир балета П. И. Чайковского «Щелкунчик»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3343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118770"/>
              </p:ext>
            </p:extLst>
          </p:nvPr>
        </p:nvGraphicFramePr>
        <p:xfrm>
          <a:off x="251520" y="836712"/>
          <a:ext cx="8715375" cy="547260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215772"/>
                <a:gridCol w="6499603"/>
              </a:tblGrid>
              <a:tr h="35078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Описание проекта.</a:t>
                      </a:r>
                      <a:endParaRPr lang="ru-RU" sz="1400" b="1" dirty="0" smtClean="0"/>
                    </a:p>
                  </a:txBody>
                  <a:tcPr marL="91439" marR="91439" marT="45721" marB="45721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64677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Название проекта.</a:t>
                      </a: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Творческий проект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«Звуки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музыки»</a:t>
                      </a:r>
                      <a:endParaRPr lang="ru-RU" sz="1400" dirty="0"/>
                    </a:p>
                  </a:txBody>
                  <a:tcPr marL="91439" marR="91439" marT="45721" marB="45721"/>
                </a:tc>
              </a:tr>
              <a:tr h="35078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Краткое содержание проекта.</a:t>
                      </a:r>
                      <a:endParaRPr lang="ru-RU" sz="1400" b="1" dirty="0" smtClean="0"/>
                    </a:p>
                  </a:txBody>
                  <a:tcPr marL="91439" marR="91439" marT="45721" marB="45721"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219865"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        Предлагаемый проект  проводится в рамках художественно-эстетического воспитания  детей старшего дошкольного возраста. Программа «Музыкальное развитие детей» О. П. Радынова, «Росинка» Л. В. </a:t>
                      </a:r>
                      <a:r>
                        <a:rPr lang="ru-RU" sz="1400" dirty="0" err="1" smtClean="0"/>
                        <a:t>Куцакова</a:t>
                      </a:r>
                      <a:r>
                        <a:rPr lang="ru-RU" sz="1400" dirty="0" smtClean="0"/>
                        <a:t>, </a:t>
                      </a:r>
                    </a:p>
                    <a:p>
                      <a:r>
                        <a:rPr lang="ru-RU" sz="1400" dirty="0" smtClean="0"/>
                        <a:t>В результате проектной деятельности у детей формируются яркие положительные эмоции в процессе их творческого взаимодействия</a:t>
                      </a:r>
                      <a:r>
                        <a:rPr lang="ru-RU" sz="1400" baseline="0" dirty="0" smtClean="0"/>
                        <a:t> и художественно-деятельного общения со взрослыми, </a:t>
                      </a:r>
                      <a:r>
                        <a:rPr lang="ru-RU" sz="1400" dirty="0" smtClean="0"/>
                        <a:t>формируется образное воображение, творческая активность в музыкальной, изобразительной и театрализованной</a:t>
                      </a:r>
                      <a:r>
                        <a:rPr lang="ru-RU" sz="1400" baseline="0" dirty="0" smtClean="0"/>
                        <a:t> деятельности. </a:t>
                      </a:r>
                    </a:p>
                    <a:p>
                      <a:r>
                        <a:rPr lang="ru-RU" sz="1400" baseline="0" dirty="0" smtClean="0"/>
                        <a:t>Дети приобщаются к миру искусства, развивают свои способности к освоению и преобразованию окружающего культурного пространства.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        Дети учатся, при помощи взрослых,  пользоваться источниками информации и находить ответы на интересующие их вопросы.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        В ходе проектной деятельности дети создают различные  продукты  деятельности (индивидуальные и совместные) : музыкально-литературный досуг, выставку рисунков и  поделок, серию альбомов «Музыкальные инструменты»., мини музей «Из прошлого в будущее» выставка «Народные инструменты»</a:t>
                      </a:r>
                      <a:endParaRPr lang="ru-RU" sz="1400" dirty="0" smtClean="0"/>
                    </a:p>
                  </a:txBody>
                  <a:tcPr marL="91439" marR="91439" marT="45721" marB="45721"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49330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Предметная область</a:t>
                      </a:r>
                      <a:endParaRPr lang="ru-RU" sz="1400" dirty="0"/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Художественно-эстетическое воспитание</a:t>
                      </a:r>
                      <a:r>
                        <a:rPr lang="ru-RU" sz="1400" baseline="0" dirty="0" smtClean="0"/>
                        <a:t> детей  дошкольного возраста.</a:t>
                      </a:r>
                    </a:p>
                  </a:txBody>
                  <a:tcPr marL="91439" marR="91439" marT="45721" marB="45721"/>
                </a:tc>
              </a:tr>
              <a:tr h="41108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Возрастная группа</a:t>
                      </a:r>
                      <a:endParaRPr lang="ru-RU" sz="1400" dirty="0"/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Дети подготовительной к школе группы.</a:t>
                      </a:r>
                      <a:endParaRPr lang="ru-RU" sz="1400" dirty="0"/>
                    </a:p>
                  </a:txBody>
                  <a:tcPr marL="91439" marR="91439" marT="45721" marB="4572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131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459" y="62068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Знакомимся с музыкальными инструментами, слушаем музыку, определяем характер  музыкального произведения  и средства 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музыкальной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выразительности.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39952" y="3933056"/>
            <a:ext cx="48965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«Слово должно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настроить </a:t>
            </a:r>
          </a:p>
          <a:p>
            <a:pPr algn="just"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чуткие струны сердца… 	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Объяснение музыки       		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должно    нести  в себе </a:t>
            </a:r>
          </a:p>
          <a:p>
            <a:pPr algn="just"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что-то  поэтическое, 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что-то такое, что                     		 приближало  бы  слово к музыке»  </a:t>
            </a:r>
          </a:p>
          <a:p>
            <a:pPr algn="just"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                                                                В. Сухомлинский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96952"/>
            <a:ext cx="3528392" cy="3384376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764704"/>
            <a:ext cx="3888432" cy="277464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4075427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090" y="404664"/>
            <a:ext cx="86409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/>
              <a:t>Тема проекта: «Мир музыки прекрасной</a:t>
            </a:r>
            <a:r>
              <a:rPr lang="ru-RU" sz="1400" b="1" i="1" dirty="0" smtClean="0"/>
              <a:t>»- средняя группа</a:t>
            </a:r>
            <a:endParaRPr lang="ru-RU" sz="1400" dirty="0"/>
          </a:p>
          <a:p>
            <a:r>
              <a:rPr lang="ru-RU" sz="1400" b="1" i="1" dirty="0"/>
              <a:t>Сроки проекта – 1 неделя.</a:t>
            </a:r>
            <a:endParaRPr lang="ru-RU" sz="1400" dirty="0"/>
          </a:p>
          <a:p>
            <a:r>
              <a:rPr lang="ru-RU" sz="1400" b="1" i="1" dirty="0"/>
              <a:t>Цель проекта: </a:t>
            </a:r>
            <a:r>
              <a:rPr lang="ru-RU" sz="1400" dirty="0"/>
              <a:t>Обогатить  эмоционально-художественное восприятие детей через знакомство с  прекрасными образцами  мировой классической музыки, обращая внимание на взаимосвязь музыкальных, художественных, поэтических и театральных  образов.</a:t>
            </a:r>
          </a:p>
          <a:p>
            <a:r>
              <a:rPr lang="ru-RU" sz="1400" b="1" i="1" dirty="0"/>
              <a:t>Продукт (творческий этап) проекта: Образовательная ситуация тематического вида </a:t>
            </a:r>
            <a:r>
              <a:rPr lang="ru-RU" sz="1400" b="1" i="1" dirty="0" smtClean="0"/>
              <a:t>«Осенняя </a:t>
            </a:r>
            <a:r>
              <a:rPr lang="ru-RU" sz="1400" b="1" i="1" dirty="0"/>
              <a:t>сказка»</a:t>
            </a:r>
            <a:endParaRPr lang="ru-RU" sz="1400" dirty="0"/>
          </a:p>
          <a:p>
            <a:r>
              <a:rPr lang="ru-RU" sz="1400" b="1" i="1" u="sng" dirty="0"/>
              <a:t>Тематика  1 дня</a:t>
            </a:r>
            <a:r>
              <a:rPr lang="ru-RU" sz="1400" b="1" i="1" dirty="0"/>
              <a:t>: «С музыкой здоровыми растем!»</a:t>
            </a:r>
            <a:endParaRPr lang="ru-RU" sz="1400" dirty="0"/>
          </a:p>
          <a:p>
            <a:r>
              <a:rPr lang="ru-RU" sz="1400" b="1" i="1" dirty="0"/>
              <a:t>Цель дня: </a:t>
            </a:r>
            <a:r>
              <a:rPr lang="ru-RU" sz="1400" dirty="0"/>
              <a:t>Расширить представления детей о значении музыки в жизни – для укрепления душевного и физического здоровья.</a:t>
            </a:r>
          </a:p>
          <a:p>
            <a:r>
              <a:rPr lang="ru-RU" sz="1400" b="1" i="1" dirty="0"/>
              <a:t>Задачи дня: </a:t>
            </a:r>
            <a:endParaRPr lang="ru-RU" sz="1400" dirty="0"/>
          </a:p>
          <a:p>
            <a:r>
              <a:rPr lang="ru-RU" sz="1400" dirty="0"/>
              <a:t>- Поддерживать интерес у детей к использованию музыки в режимных моментах ( утренняя гимнастика, одевание на прогулку, после сна)</a:t>
            </a:r>
          </a:p>
          <a:p>
            <a:r>
              <a:rPr lang="ru-RU" sz="1400" dirty="0" smtClean="0"/>
              <a:t>- </a:t>
            </a:r>
            <a:r>
              <a:rPr lang="ru-RU" sz="1400" dirty="0"/>
              <a:t>Закреплять навык выполнения музыкально-ритмических движений  под музыку во время зарядки, физкультминуток.</a:t>
            </a:r>
          </a:p>
          <a:p>
            <a:r>
              <a:rPr lang="ru-RU" sz="1400" dirty="0" smtClean="0"/>
              <a:t>- </a:t>
            </a:r>
            <a:r>
              <a:rPr lang="ru-RU" sz="1400" dirty="0"/>
              <a:t>Содействовать формированию культурно-гигиенических навыков через использование песенок-</a:t>
            </a:r>
            <a:r>
              <a:rPr lang="ru-RU" sz="1400" dirty="0" err="1"/>
              <a:t>потешек</a:t>
            </a:r>
            <a:r>
              <a:rPr lang="ru-RU" sz="1400" dirty="0"/>
              <a:t>, песен детских композиторов.</a:t>
            </a:r>
          </a:p>
          <a:p>
            <a:r>
              <a:rPr lang="ru-RU" sz="1400" b="1" i="1" dirty="0"/>
              <a:t>Мотивационный этап (проблемная ситуация) дня: Доктор Айболит приглашает детей  в страну </a:t>
            </a:r>
            <a:r>
              <a:rPr lang="ru-RU" sz="1400" b="1" i="1" dirty="0" err="1"/>
              <a:t>Спортландию</a:t>
            </a:r>
            <a:endParaRPr lang="ru-RU" sz="1400" dirty="0"/>
          </a:p>
          <a:p>
            <a:r>
              <a:rPr lang="ru-RU" sz="1400" b="1" i="1" u="sng" dirty="0"/>
              <a:t>Тематика 2 дня</a:t>
            </a:r>
            <a:r>
              <a:rPr lang="ru-RU" sz="1400" b="1" i="1" dirty="0"/>
              <a:t>: «Музыкальные сказки»</a:t>
            </a:r>
            <a:endParaRPr lang="ru-RU" sz="1400" dirty="0"/>
          </a:p>
          <a:p>
            <a:r>
              <a:rPr lang="ru-RU" sz="1400" b="1" i="1" dirty="0"/>
              <a:t>Цель дня: </a:t>
            </a:r>
            <a:r>
              <a:rPr lang="ru-RU" sz="1400" dirty="0"/>
              <a:t>Обогатить эмоциональное восприятие детей через знакомство с музыкальными сказочными образами</a:t>
            </a:r>
          </a:p>
          <a:p>
            <a:r>
              <a:rPr lang="ru-RU" sz="1400" b="1" i="1" dirty="0"/>
              <a:t>Задачи дня: </a:t>
            </a:r>
            <a:endParaRPr lang="ru-RU" sz="1400" dirty="0"/>
          </a:p>
          <a:p>
            <a:r>
              <a:rPr lang="ru-RU" sz="1400" b="1" i="1" dirty="0" smtClean="0"/>
              <a:t>- </a:t>
            </a:r>
            <a:r>
              <a:rPr lang="ru-RU" sz="1400" dirty="0"/>
              <a:t>Развивать музыкальное восприятие, воображение, фантазию, образную речь детей.</a:t>
            </a:r>
          </a:p>
          <a:p>
            <a:r>
              <a:rPr lang="ru-RU" sz="1400" dirty="0" smtClean="0"/>
              <a:t>- </a:t>
            </a:r>
            <a:r>
              <a:rPr lang="ru-RU" sz="1400" dirty="0"/>
              <a:t>Побуждать к сопоставлению музыкальных характеристик сказочных героев.</a:t>
            </a:r>
          </a:p>
          <a:p>
            <a:r>
              <a:rPr lang="ru-RU" sz="1400" dirty="0" smtClean="0"/>
              <a:t>- </a:t>
            </a:r>
            <a:r>
              <a:rPr lang="ru-RU" sz="1400" dirty="0"/>
              <a:t>Содействовать творческим проявлениям в пластических, певческих, образных импровизациях.</a:t>
            </a:r>
          </a:p>
          <a:p>
            <a:r>
              <a:rPr lang="ru-RU" sz="1400" b="1" i="1" dirty="0"/>
              <a:t>Мотивационный этап (проблемная ситуация) дня: Красная Шапочка просит детей помочь сочинить музыкальную сказку для ее бабушки.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38092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322" y="908720"/>
            <a:ext cx="892899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u="sng" dirty="0"/>
              <a:t>Тематика  3 дня</a:t>
            </a:r>
            <a:r>
              <a:rPr lang="ru-RU" sz="1400" b="1" i="1" dirty="0"/>
              <a:t>: «Природа и музыка»</a:t>
            </a:r>
            <a:endParaRPr lang="ru-RU" sz="1400" dirty="0"/>
          </a:p>
          <a:p>
            <a:r>
              <a:rPr lang="ru-RU" sz="1400" b="1" i="1" dirty="0"/>
              <a:t>Цель дня: Углублять представления детей об изобразительных возможностях музыки, сопоставляя их с разными видами искусства ( живопись, поэзия).</a:t>
            </a:r>
            <a:endParaRPr lang="ru-RU" sz="1400" dirty="0"/>
          </a:p>
          <a:p>
            <a:r>
              <a:rPr lang="ru-RU" sz="1400" b="1" i="1" dirty="0"/>
              <a:t>Задачи дня: </a:t>
            </a:r>
            <a:endParaRPr lang="ru-RU" sz="1400" dirty="0"/>
          </a:p>
          <a:p>
            <a:r>
              <a:rPr lang="ru-RU" sz="1400" dirty="0" smtClean="0"/>
              <a:t>- </a:t>
            </a:r>
            <a:r>
              <a:rPr lang="ru-RU" sz="1400" dirty="0"/>
              <a:t>Вызывать эмоциональный отклик у детей при восприятии классической и современной музыки образного характера.</a:t>
            </a:r>
          </a:p>
          <a:p>
            <a:r>
              <a:rPr lang="ru-RU" sz="1400" dirty="0"/>
              <a:t>- Побуждать к выражению собственных впечатлений от прослушанного музыкального произведения</a:t>
            </a:r>
          </a:p>
          <a:p>
            <a:r>
              <a:rPr lang="ru-RU" sz="1400" b="1" i="1" dirty="0"/>
              <a:t>Мотивационный этап (проблемная ситуация) дня: Художник предлагает  детям оживить картины весеннего пейзажа с помощью музыки.</a:t>
            </a:r>
            <a:endParaRPr lang="ru-RU" sz="1400" dirty="0"/>
          </a:p>
          <a:p>
            <a:r>
              <a:rPr lang="ru-RU" sz="1400" b="1" i="1" u="sng" dirty="0"/>
              <a:t>Тематика 4 дня</a:t>
            </a:r>
            <a:r>
              <a:rPr lang="ru-RU" sz="1400" b="1" i="1" dirty="0"/>
              <a:t>: « Такие разные музыкальные инструменты.»</a:t>
            </a:r>
            <a:endParaRPr lang="ru-RU" sz="1400" dirty="0"/>
          </a:p>
          <a:p>
            <a:r>
              <a:rPr lang="ru-RU" sz="1400" b="1" i="1" dirty="0"/>
              <a:t>Цель дня: Познакомить детей с разнообразием мира музыкальных инструментов.</a:t>
            </a:r>
            <a:endParaRPr lang="ru-RU" sz="1400" dirty="0"/>
          </a:p>
          <a:p>
            <a:r>
              <a:rPr lang="ru-RU" sz="1400" b="1" i="1" dirty="0"/>
              <a:t>Задачи дня: </a:t>
            </a:r>
            <a:endParaRPr lang="ru-RU" sz="1400" dirty="0"/>
          </a:p>
          <a:p>
            <a:r>
              <a:rPr lang="ru-RU" sz="1400" dirty="0" smtClean="0"/>
              <a:t>- </a:t>
            </a:r>
            <a:r>
              <a:rPr lang="ru-RU" sz="1400" dirty="0"/>
              <a:t>Закрепить  знания детей о тембровом разнообразии музыкальных инструментов.</a:t>
            </a:r>
          </a:p>
          <a:p>
            <a:r>
              <a:rPr lang="ru-RU" sz="1400" dirty="0" smtClean="0"/>
              <a:t>- </a:t>
            </a:r>
            <a:r>
              <a:rPr lang="ru-RU" sz="1400" dirty="0"/>
              <a:t>Познакомить детей с некоторыми способами изготовления нетрадиционных шумовых музыкальных инструментов.</a:t>
            </a:r>
          </a:p>
          <a:p>
            <a:r>
              <a:rPr lang="ru-RU" sz="1400" dirty="0" smtClean="0"/>
              <a:t>- </a:t>
            </a:r>
            <a:r>
              <a:rPr lang="ru-RU" sz="1400" dirty="0"/>
              <a:t>Побуждать к творческой самореализации при участии в ансамбле шумовых инструментов.</a:t>
            </a:r>
          </a:p>
          <a:p>
            <a:r>
              <a:rPr lang="ru-RU" sz="1400" b="1" i="1" dirty="0"/>
              <a:t>Мотивационный этап (проблемная ситуация) дня: Буратино просит научить его делать музыкальные инструменты  из разного материала.</a:t>
            </a:r>
            <a:endParaRPr lang="ru-RU" sz="1400" dirty="0"/>
          </a:p>
          <a:p>
            <a:r>
              <a:rPr lang="ru-RU" sz="1400" b="1" i="1" u="sng" dirty="0"/>
              <a:t>Тематика 5 дня</a:t>
            </a:r>
            <a:r>
              <a:rPr lang="ru-RU" sz="1400" b="1" i="1" dirty="0"/>
              <a:t>: «Народные игры и забавы»</a:t>
            </a:r>
            <a:endParaRPr lang="ru-RU" sz="1400" dirty="0"/>
          </a:p>
          <a:p>
            <a:r>
              <a:rPr lang="ru-RU" sz="1400" b="1" i="1" dirty="0"/>
              <a:t>Цель дня: Расширять знания детей о народных традициях, фольклорных праздниках, забавах.</a:t>
            </a:r>
            <a:endParaRPr lang="ru-RU" sz="1400" dirty="0"/>
          </a:p>
          <a:p>
            <a:r>
              <a:rPr lang="ru-RU" sz="1400" b="1" i="1" dirty="0"/>
              <a:t>Задачи дня: </a:t>
            </a:r>
            <a:endParaRPr lang="ru-RU" sz="1400" dirty="0"/>
          </a:p>
          <a:p>
            <a:r>
              <a:rPr lang="ru-RU" sz="1400" b="1" i="1" dirty="0" smtClean="0"/>
              <a:t>- </a:t>
            </a:r>
            <a:r>
              <a:rPr lang="ru-RU" sz="1400" dirty="0"/>
              <a:t>Формировать интерес у детей к знакомству с народным творчеством.</a:t>
            </a:r>
          </a:p>
          <a:p>
            <a:r>
              <a:rPr lang="ru-RU" sz="1400" dirty="0" smtClean="0"/>
              <a:t>- </a:t>
            </a:r>
            <a:r>
              <a:rPr lang="ru-RU" sz="1400" dirty="0"/>
              <a:t>Познакомить детей с народным праздником </a:t>
            </a:r>
            <a:r>
              <a:rPr lang="ru-RU" sz="1400" dirty="0" smtClean="0"/>
              <a:t>«</a:t>
            </a:r>
            <a:r>
              <a:rPr lang="ru-RU" sz="1400" dirty="0" err="1" smtClean="0"/>
              <a:t>Осненины</a:t>
            </a:r>
            <a:r>
              <a:rPr lang="ru-RU" sz="1400" dirty="0" smtClean="0"/>
              <a:t>»</a:t>
            </a:r>
            <a:endParaRPr lang="ru-RU" sz="1400" dirty="0"/>
          </a:p>
          <a:p>
            <a:r>
              <a:rPr lang="ru-RU" sz="1400" dirty="0" smtClean="0"/>
              <a:t>- </a:t>
            </a:r>
            <a:r>
              <a:rPr lang="ru-RU" sz="1400" dirty="0"/>
              <a:t>Показать отличие народной музыки от классической</a:t>
            </a:r>
          </a:p>
          <a:p>
            <a:r>
              <a:rPr lang="ru-RU" sz="1400" b="1" i="1" dirty="0"/>
              <a:t>Мотивационный этап (проблемная ситуация) дня: Скоморох приглашает детей на праздник </a:t>
            </a:r>
            <a:r>
              <a:rPr lang="ru-RU" sz="1400" b="1" i="1" dirty="0" smtClean="0"/>
              <a:t>«</a:t>
            </a:r>
            <a:r>
              <a:rPr lang="ru-RU" sz="1400" b="1" i="1" dirty="0" err="1" smtClean="0"/>
              <a:t>Осенины</a:t>
            </a:r>
            <a:r>
              <a:rPr lang="ru-RU" sz="1400" b="1" i="1" dirty="0" smtClean="0"/>
              <a:t>»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28236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Проблемно-</a:t>
            </a:r>
            <a:r>
              <a:rPr lang="ru-RU" b="1" i="1" dirty="0" err="1"/>
              <a:t>деятельностный</a:t>
            </a:r>
            <a:r>
              <a:rPr lang="ru-RU" b="1" i="1" dirty="0"/>
              <a:t>  этап первого дня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173797"/>
              </p:ext>
            </p:extLst>
          </p:nvPr>
        </p:nvGraphicFramePr>
        <p:xfrm>
          <a:off x="251520" y="624541"/>
          <a:ext cx="8568952" cy="60744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312368"/>
                <a:gridCol w="2006292"/>
                <a:gridCol w="1846757"/>
                <a:gridCol w="1403535"/>
              </a:tblGrid>
              <a:tr h="462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Образовательная деятельность с детьми в процессе организации музыкально-художественной деятельности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ОД в режимных моментах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Организация самостоятельной деятельности (развивающая среда)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Взаимодействие с семьей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/>
                </a:tc>
              </a:tr>
              <a:tr h="4703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Образовательная ситуация</a:t>
                      </a:r>
                      <a:r>
                        <a:rPr lang="ru-RU" sz="1200" u="sng" dirty="0">
                          <a:effectLst/>
                        </a:rPr>
                        <a:t>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«Доктор Айболит приглашает детей  в страну </a:t>
                      </a:r>
                      <a:r>
                        <a:rPr lang="ru-RU" sz="1200" dirty="0" err="1">
                          <a:effectLst/>
                        </a:rPr>
                        <a:t>Спортландию</a:t>
                      </a:r>
                      <a:r>
                        <a:rPr lang="ru-RU" sz="1200" dirty="0">
                          <a:effectLst/>
                        </a:rPr>
                        <a:t>».(Развлечение)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b="1" u="sng" dirty="0" smtClean="0">
                          <a:effectLst/>
                        </a:rPr>
                        <a:t>Восприятие </a:t>
                      </a:r>
                      <a:r>
                        <a:rPr lang="ru-RU" sz="1200" b="1" u="sng" dirty="0">
                          <a:effectLst/>
                        </a:rPr>
                        <a:t>музыки</a:t>
                      </a:r>
                      <a:r>
                        <a:rPr lang="ru-RU" sz="1200" b="1" dirty="0">
                          <a:effectLst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Песня-марш «Вместе весело шагать» В. </a:t>
                      </a:r>
                      <a:r>
                        <a:rPr lang="ru-RU" sz="1200" dirty="0" err="1">
                          <a:effectLst/>
                        </a:rPr>
                        <a:t>Шаинский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Закрепить знание детей о жанре «марша</a:t>
                      </a:r>
                      <a:r>
                        <a:rPr lang="ru-RU" sz="1200" dirty="0" smtClean="0">
                          <a:effectLst/>
                        </a:rPr>
                        <a:t>».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Музыкально-дидактические игры: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«Марш – песня – танец» - угадай жанр </a:t>
                      </a:r>
                      <a:r>
                        <a:rPr lang="ru-RU" sz="1200" dirty="0" smtClean="0">
                          <a:effectLst/>
                        </a:rPr>
                        <a:t>музыки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Хороводные игры: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«Кто быстрей построит круг»-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Формировать умение ориентироваться в пространстве, быстро перестраиваться в круг, двигаться врассыпную. Побуждать к действиям сообща и самостоятельно.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b="1" dirty="0" smtClean="0">
                          <a:effectLst/>
                        </a:rPr>
                        <a:t>т</a:t>
                      </a:r>
                      <a:r>
                        <a:rPr lang="ru-RU" sz="1200" b="1" u="sng" dirty="0" smtClean="0">
                          <a:effectLst/>
                        </a:rPr>
                        <a:t>еатральные </a:t>
                      </a:r>
                      <a:r>
                        <a:rPr lang="ru-RU" sz="1200" b="1" u="sng" dirty="0">
                          <a:effectLst/>
                        </a:rPr>
                        <a:t>игры: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«Самолеты – на аэродром!»- соотносить темповые изменения музыкальных фрагментов и изобразительные движения игры</a:t>
                      </a:r>
                      <a:r>
                        <a:rPr lang="ru-RU" sz="1200" dirty="0" smtClean="0">
                          <a:effectLst/>
                        </a:rPr>
                        <a:t>.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Музыкально-ритмические движения (упражнения):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«Веселая зарядка» - побуждать к эмоциональной передаче  настроения музыки в ритмичных танцевальных движениях</a:t>
                      </a:r>
                      <a:r>
                        <a:rPr lang="ru-RU" sz="1200" dirty="0" smtClean="0">
                          <a:effectLst/>
                        </a:rPr>
                        <a:t>.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Чтение 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Сказка К. Чуковского «Айболит».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Беседа 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«О пользе для здоровья ритмических движений под музыку»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Музыкально-дидактические игры: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«Подбери картинку к жанру»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«Что делают дети?»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«Найди пару» (разрезные картинки по жанрам)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Дидактические упражнения: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«Матрешка шагает или пляшет»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Дидактические игры: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«Собери картинку»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(«Веселый марш», «Хоровод»,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«Дружная песенка»)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Игра на музыкальных инструментах: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«Капель»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 редкие или частые капельки 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Рекомендовать послушать с детьми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«Марш деревянных солдатиков» </a:t>
                      </a:r>
                      <a:r>
                        <a:rPr lang="ru-RU" sz="1200" dirty="0" err="1">
                          <a:effectLst/>
                        </a:rPr>
                        <a:t>П.И.Чайковского</a:t>
                      </a:r>
                      <a:r>
                        <a:rPr lang="ru-RU" sz="1200" dirty="0">
                          <a:effectLst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«Вместе весело шагать» </a:t>
                      </a:r>
                      <a:r>
                        <a:rPr lang="ru-RU" sz="1200" dirty="0" err="1">
                          <a:effectLst/>
                        </a:rPr>
                        <a:t>В.Шаинского</a:t>
                      </a:r>
                      <a:r>
                        <a:rPr lang="ru-RU" sz="1200" dirty="0">
                          <a:effectLst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«Веселый ветер» Дунаевского.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313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184382"/>
              </p:ext>
            </p:extLst>
          </p:nvPr>
        </p:nvGraphicFramePr>
        <p:xfrm>
          <a:off x="107504" y="812047"/>
          <a:ext cx="8928992" cy="57719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08512"/>
                <a:gridCol w="1584176"/>
                <a:gridCol w="1440160"/>
                <a:gridCol w="1296144"/>
              </a:tblGrid>
              <a:tr h="867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Образовательная деятельность с детьми в процессе организации музыкально-художественной деятельности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ОД в режимных моментах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Организация самостоятельной деятельности (развивающая среда)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Взаимодействие с семьей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/>
                </a:tc>
              </a:tr>
              <a:tr h="4904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Образовательная ситуация: </a:t>
                      </a:r>
                      <a:r>
                        <a:rPr lang="ru-RU" sz="1200" b="1" u="sng" dirty="0" smtClean="0">
                          <a:effectLst/>
                        </a:rPr>
                        <a:t>«Осенняя </a:t>
                      </a:r>
                      <a:r>
                        <a:rPr lang="ru-RU" sz="1200" b="1" u="sng" dirty="0">
                          <a:effectLst/>
                        </a:rPr>
                        <a:t>сказка»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Красная Шапочка просит сочинить музыкальную сказку для ее бабушки.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Восприятие музыки: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«Веселый зайчик»(Полька </a:t>
                      </a:r>
                      <a:r>
                        <a:rPr lang="ru-RU" sz="1200" dirty="0" err="1">
                          <a:effectLst/>
                        </a:rPr>
                        <a:t>И.Штраус</a:t>
                      </a:r>
                      <a:r>
                        <a:rPr lang="ru-RU" sz="1200" dirty="0" smtClean="0">
                          <a:effectLst/>
                        </a:rPr>
                        <a:t>)</a:t>
                      </a:r>
                      <a:r>
                        <a:rPr lang="ru-RU" sz="1200" baseline="0" dirty="0" smtClean="0">
                          <a:effectLst/>
                        </a:rPr>
                        <a:t>  </a:t>
                      </a:r>
                      <a:r>
                        <a:rPr lang="ru-RU" sz="1200" dirty="0" smtClean="0">
                          <a:effectLst/>
                        </a:rPr>
                        <a:t>«</a:t>
                      </a:r>
                      <a:r>
                        <a:rPr lang="ru-RU" sz="1200" dirty="0">
                          <a:effectLst/>
                        </a:rPr>
                        <a:t>Хитрая лисица» ( Чарльстон Г. </a:t>
                      </a:r>
                      <a:r>
                        <a:rPr lang="ru-RU" sz="1200" dirty="0" err="1">
                          <a:effectLst/>
                        </a:rPr>
                        <a:t>Джоплин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Быстрые собаки(Галоп)</a:t>
                      </a:r>
                      <a:r>
                        <a:rPr lang="ru-RU" sz="1200" baseline="0" dirty="0" smtClean="0">
                          <a:effectLst/>
                        </a:rPr>
                        <a:t>  </a:t>
                      </a:r>
                      <a:r>
                        <a:rPr lang="ru-RU" sz="1200" dirty="0" smtClean="0">
                          <a:effectLst/>
                        </a:rPr>
                        <a:t>Медведь </a:t>
                      </a:r>
                      <a:r>
                        <a:rPr lang="ru-RU" sz="1200" dirty="0">
                          <a:effectLst/>
                        </a:rPr>
                        <a:t>( Слоны </a:t>
                      </a:r>
                      <a:r>
                        <a:rPr lang="ru-RU" sz="1200" dirty="0" err="1">
                          <a:effectLst/>
                        </a:rPr>
                        <a:t>К.Сен-Санс</a:t>
                      </a:r>
                      <a:r>
                        <a:rPr lang="ru-RU" sz="1200" dirty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Петушок (Музыкальный момент Ф. </a:t>
                      </a:r>
                      <a:r>
                        <a:rPr lang="ru-RU" sz="1200" dirty="0" smtClean="0">
                          <a:effectLst/>
                        </a:rPr>
                        <a:t>Шуберт)</a:t>
                      </a:r>
                      <a:r>
                        <a:rPr lang="ru-RU" sz="1200" baseline="0" dirty="0" smtClean="0">
                          <a:effectLst/>
                        </a:rPr>
                        <a:t>  г</a:t>
                      </a:r>
                      <a:r>
                        <a:rPr lang="ru-RU" sz="1200" dirty="0" smtClean="0">
                          <a:effectLst/>
                        </a:rPr>
                        <a:t>рустный </a:t>
                      </a:r>
                      <a:r>
                        <a:rPr lang="ru-RU" sz="1200" dirty="0">
                          <a:effectLst/>
                        </a:rPr>
                        <a:t>зайчик (Первая утрат . Р. Шуман)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Музыкально-дидактические игры: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«Кто помогал зайке?» (узнать героя по музыкальному фрагменту)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Соотносить характер музыкального фрагмента и сказочный образ. Развивать образную речь детей.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Хороводные игры</a:t>
                      </a:r>
                      <a:r>
                        <a:rPr lang="ru-RU" sz="1200" dirty="0">
                          <a:effectLst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«Чей кружок быстрее соберется?»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Формировать навык ориентирования в пространстве, развивать ловкость, внимание, умение действовать в группе.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Театральные игры: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Передать образные движения героев сказки «Заяц и лиса» под музыку.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Музыкально-ритмические движения (упражнения):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«Веселые путешественники» -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Формировать навык ритмичного ,эмоционального выполнения танцевальных движений под музыку</a:t>
                      </a:r>
                      <a:r>
                        <a:rPr lang="ru-RU" sz="1200" dirty="0" smtClean="0">
                          <a:effectLst/>
                        </a:rPr>
                        <a:t>.</a:t>
                      </a:r>
                      <a:endParaRPr lang="ru-RU" sz="1200" dirty="0">
                        <a:effectLst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Беседа</a:t>
                      </a:r>
                      <a:r>
                        <a:rPr lang="ru-RU" sz="1200" dirty="0">
                          <a:effectLst/>
                        </a:rPr>
                        <a:t>: Как мы узнаем о характере персонажа с помощью музыки?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Музыкально-дидактические игры: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«Подбери инструмент к герою сказки»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Театрализация: </a:t>
                      </a:r>
                      <a:r>
                        <a:rPr lang="ru-RU" sz="1200" dirty="0">
                          <a:effectLst/>
                        </a:rPr>
                        <a:t>Инсценировать сказку «Лиса и заяц»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Художественная деятельность: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Нарисовать избушку для лисы или для зайчика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Дидактические игры: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«Подбери пару»-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разрезные картинки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(Медведь - Большая труба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Лиса -  Дудочка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Заяц – колокольчик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Собака – бубен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Содействовать совместным просмотрам и прослушиванию музыкальных сказок дома.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436022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Проблемно-</a:t>
            </a:r>
            <a:r>
              <a:rPr lang="ru-RU" b="1" i="1" dirty="0" err="1"/>
              <a:t>деятельностный</a:t>
            </a:r>
            <a:r>
              <a:rPr lang="ru-RU" b="1" i="1" dirty="0"/>
              <a:t>  этап второго дня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2222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Проблемно-</a:t>
            </a:r>
            <a:r>
              <a:rPr lang="ru-RU" b="1" i="1" dirty="0" err="1"/>
              <a:t>деятельностный</a:t>
            </a:r>
            <a:r>
              <a:rPr lang="ru-RU" b="1" i="1" dirty="0"/>
              <a:t>  этап третьего дня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028883"/>
              </p:ext>
            </p:extLst>
          </p:nvPr>
        </p:nvGraphicFramePr>
        <p:xfrm>
          <a:off x="107504" y="846004"/>
          <a:ext cx="8784976" cy="587641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32448"/>
                <a:gridCol w="2160240"/>
                <a:gridCol w="1368152"/>
                <a:gridCol w="1224136"/>
              </a:tblGrid>
              <a:tr h="411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Образовательная деятельность с детьми в процессе организации музыкально-художественной деятельности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ОД в режимных моментах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Организация самостоятельной деятельности (развивающая среда)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Взаимодействие с семьей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4114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Образовательная ситуация: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Художник предлагает  детям оживить картины весеннего пейзажа с помощью музыки.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Восприятие музыки</a:t>
                      </a:r>
                      <a:r>
                        <a:rPr lang="ru-RU" sz="1200" dirty="0">
                          <a:effectLst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Ручеек, Бабочки </a:t>
                      </a:r>
                      <a:r>
                        <a:rPr lang="ru-RU" sz="1200" dirty="0" err="1">
                          <a:effectLst/>
                        </a:rPr>
                        <a:t>Э.Григ</a:t>
                      </a:r>
                      <a:r>
                        <a:rPr lang="ru-RU" sz="1200" dirty="0" smtClean="0">
                          <a:effectLst/>
                        </a:rPr>
                        <a:t>.</a:t>
                      </a:r>
                      <a:r>
                        <a:rPr lang="ru-RU" sz="1200" baseline="0" dirty="0" smtClean="0">
                          <a:effectLst/>
                        </a:rPr>
                        <a:t>  </a:t>
                      </a:r>
                      <a:r>
                        <a:rPr lang="ru-RU" sz="1200" dirty="0" smtClean="0">
                          <a:effectLst/>
                        </a:rPr>
                        <a:t>«</a:t>
                      </a:r>
                      <a:r>
                        <a:rPr lang="ru-RU" sz="1200" dirty="0">
                          <a:effectLst/>
                        </a:rPr>
                        <a:t>Солнечные зайчики» </a:t>
                      </a:r>
                      <a:r>
                        <a:rPr lang="ru-RU" sz="1200" dirty="0" err="1">
                          <a:effectLst/>
                        </a:rPr>
                        <a:t>Слонова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«Воробушек» </a:t>
                      </a:r>
                      <a:r>
                        <a:rPr lang="ru-RU" sz="1200" dirty="0" err="1">
                          <a:effectLst/>
                        </a:rPr>
                        <a:t>Т.Морозовой</a:t>
                      </a:r>
                      <a:r>
                        <a:rPr lang="ru-RU" sz="1200" dirty="0" smtClean="0">
                          <a:effectLst/>
                        </a:rPr>
                        <a:t>.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«</a:t>
                      </a:r>
                      <a:r>
                        <a:rPr lang="ru-RU" sz="1200" dirty="0">
                          <a:effectLst/>
                        </a:rPr>
                        <a:t>Веселая капель» </a:t>
                      </a:r>
                      <a:r>
                        <a:rPr lang="ru-RU" sz="1200" dirty="0" err="1" smtClean="0">
                          <a:effectLst/>
                        </a:rPr>
                        <a:t>М.Картушиной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Певческие навыки -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</a:t>
                      </a:r>
                      <a:r>
                        <a:rPr lang="ru-RU" sz="1200" dirty="0" err="1">
                          <a:effectLst/>
                        </a:rPr>
                        <a:t>Солнышкино</a:t>
                      </a:r>
                      <a:r>
                        <a:rPr lang="ru-RU" sz="1200" dirty="0">
                          <a:effectLst/>
                        </a:rPr>
                        <a:t> платьице» </a:t>
                      </a:r>
                      <a:r>
                        <a:rPr lang="ru-RU" sz="1200" dirty="0" err="1">
                          <a:effectLst/>
                        </a:rPr>
                        <a:t>М.Картушиной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 smtClean="0">
                          <a:effectLst/>
                        </a:rPr>
                        <a:t>Музыкально-дидактические </a:t>
                      </a:r>
                      <a:r>
                        <a:rPr lang="ru-RU" sz="1200" b="1" u="sng" dirty="0">
                          <a:effectLst/>
                        </a:rPr>
                        <a:t>игры: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«Кто вышел на весеннюю полянку?» - угадать по фрагменту.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Развивать образное восприятие, воображение, музыкальное мышление детей.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Хороводные игры: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</a:t>
                      </a:r>
                      <a:r>
                        <a:rPr lang="ru-RU" sz="1200" dirty="0" err="1">
                          <a:effectLst/>
                        </a:rPr>
                        <a:t>Собирайся,хоровод</a:t>
                      </a:r>
                      <a:r>
                        <a:rPr lang="ru-RU" sz="1200" dirty="0">
                          <a:effectLst/>
                        </a:rPr>
                        <a:t>» - у какого цветка быстрее соберутся мальчики и </a:t>
                      </a:r>
                      <a:r>
                        <a:rPr lang="ru-RU" sz="1200" dirty="0" smtClean="0">
                          <a:effectLst/>
                        </a:rPr>
                        <a:t>девочки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Театральные игры: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«Птички и ворона» - формировать навык выразительности  образных движений игры.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Музыкально-ритмические движения (упражнения):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«Веселые путешественники» -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Формировать навык ритмичного ,эмоционального выполнения танцевальных движений под музыку</a:t>
                      </a:r>
                      <a:r>
                        <a:rPr lang="ru-RU" sz="1200" dirty="0" smtClean="0">
                          <a:effectLst/>
                        </a:rPr>
                        <a:t>.</a:t>
                      </a:r>
                      <a:endParaRPr lang="ru-RU" sz="1200" dirty="0">
                        <a:effectLst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Чтение: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Стихи детских авторов </a:t>
                      </a:r>
                      <a:r>
                        <a:rPr lang="ru-RU" sz="1200" dirty="0" smtClean="0">
                          <a:effectLst/>
                        </a:rPr>
                        <a:t>о осени, </a:t>
                      </a:r>
                      <a:r>
                        <a:rPr lang="ru-RU" sz="1200" dirty="0">
                          <a:effectLst/>
                        </a:rPr>
                        <a:t>загадки о приметах </a:t>
                      </a:r>
                      <a:r>
                        <a:rPr lang="ru-RU" sz="1200" dirty="0" smtClean="0">
                          <a:effectLst/>
                        </a:rPr>
                        <a:t>осени (желтые листья, дождь, лужи.)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Музыкально-дидактические игры: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«Курочка, и цыпленок» - угадай по ритму, чья песенка звучит</a:t>
                      </a:r>
                      <a:r>
                        <a:rPr lang="ru-RU" sz="1200" dirty="0" smtClean="0">
                          <a:effectLst/>
                        </a:rPr>
                        <a:t>.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Игра на музыкальных инструментах: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«Кто песенку поет?»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Формировать навык правильного </a:t>
                      </a:r>
                      <a:r>
                        <a:rPr lang="ru-RU" sz="1200" dirty="0" err="1">
                          <a:effectLst/>
                        </a:rPr>
                        <a:t>звукоизвлечения</a:t>
                      </a:r>
                      <a:r>
                        <a:rPr lang="ru-RU" sz="1200" dirty="0">
                          <a:effectLst/>
                        </a:rPr>
                        <a:t> при игре на металлофоне, играть длинными и короткими длительностями 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Рассматривание иллюстраций, картин: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 </a:t>
                      </a:r>
                      <a:r>
                        <a:rPr lang="ru-RU" sz="1200" dirty="0" smtClean="0">
                          <a:effectLst/>
                        </a:rPr>
                        <a:t>теме-»Золотая осень»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Художественная деятельность</a:t>
                      </a:r>
                      <a:r>
                        <a:rPr lang="ru-RU" sz="1200" dirty="0">
                          <a:effectLst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Нарисовать солнышко в разных платьицах. (цвет - по желанию)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Игра на музыкальных инструментах: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«Курочка и цыпленок»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 медленные или быстрые шаги 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Провести наблюдение с детьми  - чем отличаются </a:t>
                      </a:r>
                      <a:r>
                        <a:rPr lang="ru-RU" sz="1200" dirty="0" smtClean="0">
                          <a:effectLst/>
                        </a:rPr>
                        <a:t>осенние </a:t>
                      </a:r>
                      <a:r>
                        <a:rPr lang="ru-RU" sz="1200" dirty="0">
                          <a:effectLst/>
                        </a:rPr>
                        <a:t>приметы, которые вы заметите при возвращении в детский сад и утром. Прислушаться к окружающим </a:t>
                      </a:r>
                      <a:r>
                        <a:rPr lang="ru-RU" sz="1200" dirty="0" smtClean="0">
                          <a:effectLst/>
                        </a:rPr>
                        <a:t> звукам</a:t>
                      </a:r>
                      <a:r>
                        <a:rPr lang="ru-RU" sz="1200" baseline="0" dirty="0" smtClean="0">
                          <a:effectLst/>
                        </a:rPr>
                        <a:t> осени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Почитайте с детьми: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Стихи и загадки </a:t>
                      </a:r>
                      <a:r>
                        <a:rPr lang="ru-RU" sz="1200" dirty="0" smtClean="0">
                          <a:effectLst/>
                        </a:rPr>
                        <a:t>об</a:t>
                      </a:r>
                      <a:r>
                        <a:rPr lang="ru-RU" sz="1200" baseline="0" dirty="0" smtClean="0">
                          <a:effectLst/>
                        </a:rPr>
                        <a:t> осенних </a:t>
                      </a:r>
                      <a:r>
                        <a:rPr lang="ru-RU" sz="1200" dirty="0" smtClean="0">
                          <a:effectLst/>
                        </a:rPr>
                        <a:t>приметах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61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Проблемно-</a:t>
            </a:r>
            <a:r>
              <a:rPr lang="ru-RU" b="1" i="1" dirty="0" err="1"/>
              <a:t>деятельностный</a:t>
            </a:r>
            <a:r>
              <a:rPr lang="ru-RU" b="1" i="1" dirty="0"/>
              <a:t>  этап четвертого дня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179669"/>
              </p:ext>
            </p:extLst>
          </p:nvPr>
        </p:nvGraphicFramePr>
        <p:xfrm>
          <a:off x="251520" y="846004"/>
          <a:ext cx="8712968" cy="54434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72408"/>
                <a:gridCol w="1944216"/>
                <a:gridCol w="1440160"/>
                <a:gridCol w="1656184"/>
              </a:tblGrid>
              <a:tr h="387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Образовательная деятельность с детьми в процессе организации музыкально-художественной деятельности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ОД в режимных моментах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Организация самостоятельной деятельности (развивающая среда)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Взаимодействие с семьей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/>
                </a:tc>
              </a:tr>
              <a:tr h="4138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Образовательная ситуация: Буратино просит детей рассказать ему о музыкальных инструментах</a:t>
                      </a:r>
                      <a:r>
                        <a:rPr lang="ru-RU" sz="1200" b="1" u="sng" dirty="0" smtClean="0">
                          <a:effectLst/>
                        </a:rPr>
                        <a:t>.</a:t>
                      </a:r>
                      <a:endParaRPr lang="ru-RU" sz="1200" b="1" u="sng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Восприятие музыки: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«Барабан» </a:t>
                      </a:r>
                      <a:r>
                        <a:rPr lang="ru-RU" sz="1200" dirty="0" err="1">
                          <a:effectLst/>
                        </a:rPr>
                        <a:t>А.Красев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«</a:t>
                      </a:r>
                      <a:r>
                        <a:rPr lang="ru-RU" sz="1200" dirty="0">
                          <a:effectLst/>
                        </a:rPr>
                        <a:t>Веселый музыкант» </a:t>
                      </a:r>
                      <a:r>
                        <a:rPr lang="ru-RU" sz="1200" dirty="0" err="1" smtClean="0">
                          <a:effectLst/>
                        </a:rPr>
                        <a:t>А.Филиппенко</a:t>
                      </a:r>
                      <a:r>
                        <a:rPr lang="ru-RU" sz="1200" baseline="0" dirty="0" smtClean="0">
                          <a:effectLst/>
                        </a:rPr>
                        <a:t>  «</a:t>
                      </a:r>
                      <a:r>
                        <a:rPr lang="ru-RU" sz="1200" dirty="0" smtClean="0">
                          <a:effectLst/>
                        </a:rPr>
                        <a:t>Капель</a:t>
                      </a:r>
                      <a:r>
                        <a:rPr lang="ru-RU" sz="1200" dirty="0">
                          <a:effectLst/>
                        </a:rPr>
                        <a:t>» </a:t>
                      </a:r>
                      <a:r>
                        <a:rPr lang="ru-RU" sz="1200" dirty="0" err="1" smtClean="0">
                          <a:effectLst/>
                        </a:rPr>
                        <a:t>М.Картушиной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Музыкально-дидактические игры: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«Музыкальный ёжик» -  развивать чувство ритма, внимание, умение четко выполнять ритмический рисунок, уподобляясь стуку громкого и тихого </a:t>
                      </a:r>
                      <a:r>
                        <a:rPr lang="ru-RU" sz="1200" dirty="0" smtClean="0">
                          <a:effectLst/>
                        </a:rPr>
                        <a:t>барабана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Хороводные игры</a:t>
                      </a:r>
                      <a:r>
                        <a:rPr lang="ru-RU" sz="1200" b="1" u="sng" dirty="0" smtClean="0">
                          <a:effectLst/>
                        </a:rPr>
                        <a:t>:</a:t>
                      </a:r>
                      <a:endParaRPr lang="ru-RU" sz="1200" b="1" u="sng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«Мы – музыканты!» - развивать чувство ритма, чувство слаженности  ансамблевой игры</a:t>
                      </a:r>
                      <a:r>
                        <a:rPr lang="ru-RU" sz="1200" dirty="0" smtClean="0">
                          <a:effectLst/>
                        </a:rPr>
                        <a:t>.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Театральные игры: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«Вышел Ваня, наш дружок с балалайкой на лужок»-</a:t>
                      </a:r>
                      <a:r>
                        <a:rPr lang="ru-RU" sz="1200" dirty="0" err="1">
                          <a:effectLst/>
                        </a:rPr>
                        <a:t>инсценирование</a:t>
                      </a:r>
                      <a:r>
                        <a:rPr lang="ru-RU" sz="1200" dirty="0" smtClean="0">
                          <a:effectLst/>
                        </a:rPr>
                        <a:t>.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«</a:t>
                      </a:r>
                      <a:r>
                        <a:rPr lang="ru-RU" sz="1200" dirty="0">
                          <a:effectLst/>
                        </a:rPr>
                        <a:t>Мышки в </a:t>
                      </a:r>
                      <a:r>
                        <a:rPr lang="ru-RU" sz="1200" dirty="0" err="1">
                          <a:effectLst/>
                        </a:rPr>
                        <a:t>норочках</a:t>
                      </a:r>
                      <a:r>
                        <a:rPr lang="ru-RU" sz="1200" dirty="0">
                          <a:effectLst/>
                        </a:rPr>
                        <a:t> сидят»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 игра - эксперимент)-озвучивание шуршащей </a:t>
                      </a:r>
                      <a:r>
                        <a:rPr lang="ru-RU" sz="1200" dirty="0" smtClean="0">
                          <a:effectLst/>
                        </a:rPr>
                        <a:t>бумагой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Музыкально-ритмические движения (упражнения):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«Веселые путешественники» -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Формировать навык ритмичного ,эмоционального выполнения танцевальных движений под музыку</a:t>
                      </a:r>
                      <a:r>
                        <a:rPr lang="ru-RU" sz="1200" dirty="0" smtClean="0">
                          <a:effectLst/>
                        </a:rPr>
                        <a:t>.</a:t>
                      </a:r>
                      <a:endParaRPr lang="ru-RU" sz="1200" dirty="0">
                        <a:effectLst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Музыкально-дидактические игры: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«Музыкальный ёжик» -  закреплять умение четко выполнять ритмический рисунок, уподобляясь стуку громкого и тихого барабана</a:t>
                      </a:r>
                      <a:r>
                        <a:rPr lang="ru-RU" sz="1200" dirty="0" smtClean="0">
                          <a:effectLst/>
                        </a:rPr>
                        <a:t>.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«Услышать музыку во всем»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r>
                        <a:rPr lang="ru-RU" sz="1200" b="1" u="sng" dirty="0">
                          <a:effectLst/>
                        </a:rPr>
                        <a:t>Экспериментирование с незвучащими предметами </a:t>
                      </a:r>
                      <a:r>
                        <a:rPr lang="ru-RU" sz="1200" dirty="0">
                          <a:effectLst/>
                        </a:rPr>
                        <a:t>– деревянными, бумажными, пластиковыми.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Обращать внимание детей, что при правильном использовании, даже простые предметы могут превратиться в музыкальные инструменты.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Дидактические игры: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«Подбери пару»-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разрезные картинки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(Медведь - Большая </a:t>
                      </a:r>
                      <a:r>
                        <a:rPr lang="ru-RU" sz="1200" dirty="0" smtClean="0">
                          <a:effectLst/>
                        </a:rPr>
                        <a:t>труба,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Лиса </a:t>
                      </a:r>
                      <a:r>
                        <a:rPr lang="ru-RU" sz="1200" dirty="0">
                          <a:effectLst/>
                        </a:rPr>
                        <a:t>-  </a:t>
                      </a:r>
                      <a:r>
                        <a:rPr lang="ru-RU" sz="1200" dirty="0" smtClean="0">
                          <a:effectLst/>
                        </a:rPr>
                        <a:t>Дудочка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Заяц </a:t>
                      </a:r>
                      <a:r>
                        <a:rPr lang="ru-RU" sz="1200" dirty="0">
                          <a:effectLst/>
                        </a:rPr>
                        <a:t>– колокольчик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Собака – бубен.)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Папка-передвижка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«Из истории музыкальных инструментов» -о разнообразии народных деревянных ударных инструментов.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Предложить устроить выставку совместных поделок с детьми  –</a:t>
                      </a:r>
                      <a:r>
                        <a:rPr lang="ru-RU" sz="1200" dirty="0">
                          <a:effectLst/>
                        </a:rPr>
                        <a:t> шумовых инструментов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домашних условиях.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88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213008"/>
            <a:ext cx="58326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«Развитие интереса к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музыке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дошкольников через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её восприятие ,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знакомство с музыкальными инструментами, интеграцию различных видов деятельности».</a:t>
            </a:r>
          </a:p>
        </p:txBody>
      </p:sp>
    </p:spTree>
    <p:extLst>
      <p:ext uri="{BB962C8B-B14F-4D97-AF65-F5344CB8AC3E}">
        <p14:creationId xmlns:p14="http://schemas.microsoft.com/office/powerpoint/2010/main" val="35794400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17727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Проблемно-</a:t>
            </a:r>
            <a:r>
              <a:rPr lang="ru-RU" b="1" i="1" dirty="0" err="1"/>
              <a:t>деятельностный</a:t>
            </a:r>
            <a:r>
              <a:rPr lang="ru-RU" b="1" i="1" dirty="0"/>
              <a:t>  этап пятого дня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374341"/>
              </p:ext>
            </p:extLst>
          </p:nvPr>
        </p:nvGraphicFramePr>
        <p:xfrm>
          <a:off x="395536" y="821136"/>
          <a:ext cx="8568952" cy="56537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28392"/>
                <a:gridCol w="1944216"/>
                <a:gridCol w="1440160"/>
                <a:gridCol w="1656184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Образовательная деятельность с детьми в процессе организации музыкально-художественной деятельности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ОД в режимных моментах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Организация самостоятельной деятельности (развивающая среда)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Взаимодействие с семьей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</a:tr>
              <a:tr h="4101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Образовательная ситуация: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Скоморохи </a:t>
                      </a:r>
                      <a:r>
                        <a:rPr lang="ru-RU" sz="1200" dirty="0">
                          <a:effectLst/>
                        </a:rPr>
                        <a:t>приглашают детей на праздник </a:t>
                      </a:r>
                      <a:r>
                        <a:rPr lang="ru-RU" sz="1200" dirty="0" smtClean="0">
                          <a:effectLst/>
                        </a:rPr>
                        <a:t>«</a:t>
                      </a:r>
                      <a:r>
                        <a:rPr lang="ru-RU" sz="1200" dirty="0" err="1" smtClean="0">
                          <a:effectLst/>
                        </a:rPr>
                        <a:t>Осенины</a:t>
                      </a:r>
                      <a:r>
                        <a:rPr lang="ru-RU" sz="1200" dirty="0" smtClean="0">
                          <a:effectLst/>
                        </a:rPr>
                        <a:t>» </a:t>
                      </a:r>
                      <a:r>
                        <a:rPr lang="ru-RU" sz="1200" dirty="0">
                          <a:effectLst/>
                        </a:rPr>
                        <a:t>(развлечение на улице</a:t>
                      </a:r>
                      <a:r>
                        <a:rPr lang="ru-RU" sz="1200" dirty="0" smtClean="0">
                          <a:effectLst/>
                        </a:rPr>
                        <a:t>)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Восприятие музыки</a:t>
                      </a:r>
                      <a:r>
                        <a:rPr lang="ru-RU" sz="1200" b="1" u="sng" dirty="0" smtClean="0">
                          <a:effectLst/>
                        </a:rPr>
                        <a:t>:</a:t>
                      </a:r>
                      <a:endParaRPr lang="ru-RU" sz="1200" b="1" u="sng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«Урожайная», «Осень», </a:t>
                      </a:r>
                      <a:r>
                        <a:rPr lang="ru-RU" sz="1200" dirty="0">
                          <a:effectLst/>
                        </a:rPr>
                        <a:t>«Ой, Зима» </a:t>
                      </a:r>
                      <a:r>
                        <a:rPr lang="ru-RU" sz="1200" dirty="0" smtClean="0">
                          <a:effectLst/>
                        </a:rPr>
                        <a:t>«Золотая</a:t>
                      </a:r>
                      <a:r>
                        <a:rPr lang="ru-RU" sz="1200" baseline="0" dirty="0" smtClean="0">
                          <a:effectLst/>
                        </a:rPr>
                        <a:t> осень в гости просим</a:t>
                      </a:r>
                      <a:r>
                        <a:rPr lang="ru-RU" sz="1200" dirty="0" smtClean="0">
                          <a:effectLst/>
                        </a:rPr>
                        <a:t>» </a:t>
                      </a:r>
                      <a:r>
                        <a:rPr lang="ru-RU" sz="1200" dirty="0">
                          <a:effectLst/>
                        </a:rPr>
                        <a:t>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Обогащать  эмоциональное восприятие детей, формировать интерес к народным традициям, знакомить с образами народных сказок, былин (Илья Муромец, Василиса-прекрасная</a:t>
                      </a:r>
                      <a:r>
                        <a:rPr lang="ru-RU" sz="1200" dirty="0" smtClean="0">
                          <a:effectLst/>
                        </a:rPr>
                        <a:t>).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Хороводные игры: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«Веснянка» - Формировать навык ориентирования в пространстве, осознанно выполнять игровые, образные движения по тексту.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Музыкально-ритмические движения (упражнения):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«Птички и вороны» - Побуждать детей творчески выполнять игровые и танцевальные движения, развивать легкость, естественность движений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Чтение: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Загадки, стихи, </a:t>
                      </a:r>
                      <a:r>
                        <a:rPr lang="ru-RU" sz="1200" dirty="0" err="1">
                          <a:effectLst/>
                        </a:rPr>
                        <a:t>потешки</a:t>
                      </a:r>
                      <a:r>
                        <a:rPr lang="ru-RU" sz="1200" dirty="0">
                          <a:effectLst/>
                        </a:rPr>
                        <a:t> о солнце, </a:t>
                      </a:r>
                      <a:r>
                        <a:rPr lang="ru-RU" sz="1200" dirty="0" smtClean="0">
                          <a:effectLst/>
                        </a:rPr>
                        <a:t>осени</a:t>
                      </a:r>
                      <a:r>
                        <a:rPr lang="ru-RU" sz="1200" baseline="0" dirty="0" smtClean="0">
                          <a:effectLst/>
                        </a:rPr>
                        <a:t> дожде</a:t>
                      </a:r>
                      <a:r>
                        <a:rPr lang="ru-RU" sz="1200" dirty="0" smtClean="0">
                          <a:effectLst/>
                        </a:rPr>
                        <a:t>.(</a:t>
                      </a:r>
                      <a:r>
                        <a:rPr lang="ru-RU" sz="1200" dirty="0">
                          <a:effectLst/>
                        </a:rPr>
                        <a:t>перед обедом)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Беседа: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«За что мы любим </a:t>
                      </a:r>
                      <a:r>
                        <a:rPr lang="ru-RU" sz="1200" dirty="0" smtClean="0">
                          <a:effectLst/>
                        </a:rPr>
                        <a:t>Осень, </a:t>
                      </a:r>
                      <a:r>
                        <a:rPr lang="ru-RU" sz="1200" dirty="0">
                          <a:effectLst/>
                        </a:rPr>
                        <a:t>и что нам нравится в </a:t>
                      </a:r>
                      <a:r>
                        <a:rPr lang="ru-RU" sz="1200" dirty="0" smtClean="0">
                          <a:effectLst/>
                        </a:rPr>
                        <a:t>осени?»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 после сна)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Дидактическая игра –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«Солнышко и дождик» -(Под веселую музыку дети собирают лучики к солнышку, под </a:t>
                      </a:r>
                      <a:r>
                        <a:rPr lang="ru-RU" sz="1200" dirty="0" err="1">
                          <a:effectLst/>
                        </a:rPr>
                        <a:t>печельную</a:t>
                      </a:r>
                      <a:r>
                        <a:rPr lang="ru-RU" sz="1200" dirty="0">
                          <a:effectLst/>
                        </a:rPr>
                        <a:t>-капельки к тучке)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Игра на музыкальных </a:t>
                      </a:r>
                      <a:r>
                        <a:rPr lang="ru-RU" sz="1200" b="1" u="sng" dirty="0" smtClean="0">
                          <a:effectLst/>
                        </a:rPr>
                        <a:t>инструментах</a:t>
                      </a:r>
                      <a:endParaRPr lang="ru-RU" sz="1200" b="1" u="sng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u="sng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«Капель»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 редкие или частые капельки 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Представление фото презентации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 стенгазеты) о  проведенной «Неделе музыки».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492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601" y="288823"/>
            <a:ext cx="8784976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                                                                                                                                                        Подготовительная  группа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sz="1400" b="1" i="1" dirty="0"/>
              <a:t>Тема проекта: «Мир музыки прекрасной»</a:t>
            </a:r>
            <a:endParaRPr lang="ru-RU" sz="1400" dirty="0"/>
          </a:p>
          <a:p>
            <a:r>
              <a:rPr lang="ru-RU" sz="1400" b="1" i="1" dirty="0"/>
              <a:t>Сроки проекта – 1 неделя.</a:t>
            </a:r>
            <a:endParaRPr lang="ru-RU" sz="1400" dirty="0"/>
          </a:p>
          <a:p>
            <a:r>
              <a:rPr lang="ru-RU" sz="1400" b="1" i="1" dirty="0"/>
              <a:t>Цель проекта: </a:t>
            </a:r>
            <a:r>
              <a:rPr lang="ru-RU" sz="1400" dirty="0"/>
              <a:t>Обогатить  эмоционально-художественное восприятие детей через знакомство с  прекрасными образцами  мировой классической музыки, обращая внимание на взаимосвязь музыкальных, художественных, поэтических и театральных  образов.</a:t>
            </a:r>
          </a:p>
          <a:p>
            <a:r>
              <a:rPr lang="ru-RU" sz="1400" b="1" i="1" dirty="0"/>
              <a:t>Продукт (творческий этап) проекта: Музыкальная гостиная «Сказочный мир балета П. И. Чайковского «Щелкунчик</a:t>
            </a:r>
            <a:r>
              <a:rPr lang="ru-RU" sz="1400" b="1" i="1" dirty="0" smtClean="0"/>
              <a:t>»</a:t>
            </a:r>
            <a:endParaRPr lang="ru-RU" sz="1400" dirty="0"/>
          </a:p>
          <a:p>
            <a:r>
              <a:rPr lang="ru-RU" sz="1400" b="1" i="1" u="sng" dirty="0"/>
              <a:t>Тематика  1 дня</a:t>
            </a:r>
            <a:r>
              <a:rPr lang="ru-RU" sz="1400" b="1" i="1" dirty="0"/>
              <a:t>: «С музыкой здоровыми растем!»</a:t>
            </a:r>
            <a:endParaRPr lang="ru-RU" sz="1400" dirty="0"/>
          </a:p>
          <a:p>
            <a:r>
              <a:rPr lang="ru-RU" sz="1400" b="1" i="1" dirty="0"/>
              <a:t>Цель дня: </a:t>
            </a:r>
            <a:r>
              <a:rPr lang="ru-RU" sz="1400" dirty="0"/>
              <a:t>Расширить представления детей о значении музыки в жизни – для укрепления душевного и физического здоровья.</a:t>
            </a:r>
          </a:p>
          <a:p>
            <a:r>
              <a:rPr lang="ru-RU" sz="1200" b="1" i="1" dirty="0"/>
              <a:t>Задачи дня: </a:t>
            </a:r>
            <a:endParaRPr lang="ru-RU" sz="1200" dirty="0"/>
          </a:p>
          <a:p>
            <a:r>
              <a:rPr lang="ru-RU" sz="1200" dirty="0"/>
              <a:t>- Поддерживать интерес у детей к использованию музыки в режимных моментах (утренняя гимнастика, одевание на прогулку, после сна)</a:t>
            </a:r>
          </a:p>
          <a:p>
            <a:r>
              <a:rPr lang="ru-RU" sz="1200" dirty="0" smtClean="0"/>
              <a:t>- </a:t>
            </a:r>
            <a:r>
              <a:rPr lang="ru-RU" sz="1200" dirty="0"/>
              <a:t>Закреплять навык выполнения музыкально-ритмических движений  под музыку во время зарядки, физкультминуток.</a:t>
            </a:r>
          </a:p>
          <a:p>
            <a:r>
              <a:rPr lang="ru-RU" sz="1200" dirty="0" smtClean="0"/>
              <a:t>- </a:t>
            </a:r>
            <a:r>
              <a:rPr lang="ru-RU" sz="1200" dirty="0"/>
              <a:t>Содействовать формированию культурно-гигиенических навыков через использование песенок-</a:t>
            </a:r>
            <a:r>
              <a:rPr lang="ru-RU" sz="1200" dirty="0" err="1"/>
              <a:t>потешек</a:t>
            </a:r>
            <a:r>
              <a:rPr lang="ru-RU" sz="1200" dirty="0"/>
              <a:t>, песен детских композиторов.</a:t>
            </a:r>
          </a:p>
          <a:p>
            <a:r>
              <a:rPr lang="ru-RU" sz="1400" b="1" i="1" dirty="0"/>
              <a:t>Мотивационный этап (проблемная ситуация) дня: Доктор Айболит приглашает детей  в страну </a:t>
            </a:r>
            <a:r>
              <a:rPr lang="ru-RU" sz="1400" b="1" i="1" dirty="0" err="1"/>
              <a:t>Спортландию</a:t>
            </a:r>
            <a:r>
              <a:rPr lang="ru-RU" sz="1400" b="1" i="1" dirty="0"/>
              <a:t>.</a:t>
            </a:r>
            <a:endParaRPr lang="ru-RU" sz="1400" dirty="0"/>
          </a:p>
          <a:p>
            <a:r>
              <a:rPr lang="ru-RU" sz="1400" dirty="0"/>
              <a:t> </a:t>
            </a:r>
            <a:r>
              <a:rPr lang="ru-RU" sz="1400" b="1" i="1" u="sng" dirty="0" smtClean="0"/>
              <a:t>Тематика </a:t>
            </a:r>
            <a:r>
              <a:rPr lang="ru-RU" sz="1400" b="1" i="1" u="sng" dirty="0"/>
              <a:t>2 дня: </a:t>
            </a:r>
            <a:r>
              <a:rPr lang="ru-RU" sz="1400" b="1" i="1" dirty="0"/>
              <a:t>«Музыкальные сказки»</a:t>
            </a:r>
            <a:endParaRPr lang="ru-RU" sz="1400" dirty="0"/>
          </a:p>
          <a:p>
            <a:r>
              <a:rPr lang="ru-RU" sz="1400" b="1" i="1" dirty="0"/>
              <a:t>Цель дня:</a:t>
            </a:r>
            <a:r>
              <a:rPr lang="ru-RU" sz="1400" dirty="0"/>
              <a:t> Обогатить эмоциональное восприятие детей через знакомство с музыкальными сказочными </a:t>
            </a:r>
            <a:r>
              <a:rPr lang="ru-RU" sz="1400" dirty="0" smtClean="0"/>
              <a:t>образами</a:t>
            </a:r>
            <a:endParaRPr lang="ru-RU" sz="1400" dirty="0"/>
          </a:p>
          <a:p>
            <a:r>
              <a:rPr lang="ru-RU" sz="1200" b="1" i="1" dirty="0"/>
              <a:t>Задачи дня: </a:t>
            </a:r>
            <a:endParaRPr lang="ru-RU" sz="1200" dirty="0"/>
          </a:p>
          <a:p>
            <a:r>
              <a:rPr lang="ru-RU" sz="1200" b="1" i="1" dirty="0" smtClean="0"/>
              <a:t>-- </a:t>
            </a:r>
            <a:r>
              <a:rPr lang="ru-RU" sz="1200" dirty="0"/>
              <a:t>Развивать музыкальное восприятие, воображение, фантазию, образную речь детей.</a:t>
            </a:r>
          </a:p>
          <a:p>
            <a:r>
              <a:rPr lang="ru-RU" sz="1200" dirty="0" smtClean="0"/>
              <a:t>- </a:t>
            </a:r>
            <a:r>
              <a:rPr lang="ru-RU" sz="1200" dirty="0"/>
              <a:t>Побуждать к сопоставлению музыкальных характеристик сказочных героев.</a:t>
            </a:r>
          </a:p>
          <a:p>
            <a:r>
              <a:rPr lang="ru-RU" sz="1200" dirty="0" smtClean="0"/>
              <a:t>- </a:t>
            </a:r>
            <a:r>
              <a:rPr lang="ru-RU" sz="1200" dirty="0"/>
              <a:t>Содействовать творческим проявлениям в пластических, певческих, образных импровизациях.</a:t>
            </a:r>
          </a:p>
          <a:p>
            <a:r>
              <a:rPr lang="ru-RU" sz="1400" b="1" i="1" dirty="0"/>
              <a:t>Мотивационный этап (проблемная ситуация) дня:  Фея музыки знакомит детей со сказочными образами балета </a:t>
            </a:r>
            <a:endParaRPr lang="ru-RU" sz="1400" dirty="0"/>
          </a:p>
          <a:p>
            <a:r>
              <a:rPr lang="ru-RU" sz="1400" b="1" i="1" dirty="0"/>
              <a:t>П.И. Чайковского «Щелкунчик».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214577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04664"/>
            <a:ext cx="90364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u="sng" dirty="0"/>
              <a:t>Тематика  3 дня: «Природа и музыка»</a:t>
            </a:r>
            <a:endParaRPr lang="ru-RU" sz="1400" u="sng" dirty="0"/>
          </a:p>
          <a:p>
            <a:r>
              <a:rPr lang="ru-RU" sz="1400" b="1" i="1" dirty="0"/>
              <a:t>Цель дня: Углублять представления детей об изобразительных возможностях музыки, сопоставляя их с разными видами искусства ( живопись, поэзия).</a:t>
            </a:r>
            <a:endParaRPr lang="ru-RU" sz="1400" dirty="0"/>
          </a:p>
          <a:p>
            <a:r>
              <a:rPr lang="ru-RU" sz="1400" b="1" i="1" dirty="0"/>
              <a:t>Задачи дня: </a:t>
            </a:r>
            <a:endParaRPr lang="ru-RU" sz="1400" dirty="0"/>
          </a:p>
          <a:p>
            <a:r>
              <a:rPr lang="ru-RU" sz="1400" b="1" i="1" dirty="0"/>
              <a:t>-</a:t>
            </a:r>
            <a:r>
              <a:rPr lang="ru-RU" sz="1400" dirty="0"/>
              <a:t> Формировать культуру слушания музыки. Вызывать эмоциональный отклик у детей при восприятии классической и современной музыки образного характера.</a:t>
            </a:r>
          </a:p>
          <a:p>
            <a:r>
              <a:rPr lang="ru-RU" sz="1400" dirty="0" smtClean="0"/>
              <a:t>- </a:t>
            </a:r>
            <a:r>
              <a:rPr lang="ru-RU" sz="1400" dirty="0"/>
              <a:t>Закреплять знания детей о творчестве композиторов:  </a:t>
            </a:r>
            <a:r>
              <a:rPr lang="ru-RU" sz="1400" dirty="0" err="1"/>
              <a:t>П.И.Чайковского</a:t>
            </a:r>
            <a:r>
              <a:rPr lang="ru-RU" sz="1400" dirty="0"/>
              <a:t>, Э. Грига, </a:t>
            </a:r>
          </a:p>
          <a:p>
            <a:r>
              <a:rPr lang="ru-RU" sz="1400" dirty="0" smtClean="0"/>
              <a:t>- </a:t>
            </a:r>
            <a:r>
              <a:rPr lang="ru-RU" sz="1400" dirty="0"/>
              <a:t>Побуждать к выражению собственных впечатлений от прослушанного музыкального произведения. </a:t>
            </a:r>
          </a:p>
          <a:p>
            <a:r>
              <a:rPr lang="ru-RU" sz="1400" dirty="0"/>
              <a:t>-Обогащать словарный запас детей, повышать эмоциональную восприимчивость к прослушиванию классической музыки.</a:t>
            </a:r>
          </a:p>
          <a:p>
            <a:r>
              <a:rPr lang="ru-RU" sz="1400" b="1" i="1" dirty="0"/>
              <a:t>Мотивационный этап (проблемная ситуация) дня: Художник предлагает  детям оживить картины весеннего пейзажа с помощью музыки.</a:t>
            </a:r>
            <a:endParaRPr lang="ru-RU" sz="1400" dirty="0"/>
          </a:p>
          <a:p>
            <a:r>
              <a:rPr lang="ru-RU" sz="1400" b="1" i="1" u="sng" dirty="0"/>
              <a:t>Тематика 4 дня: </a:t>
            </a:r>
            <a:r>
              <a:rPr lang="ru-RU" sz="1400" b="1" i="1" u="sng" dirty="0" smtClean="0"/>
              <a:t>         « </a:t>
            </a:r>
            <a:r>
              <a:rPr lang="ru-RU" sz="1400" b="1" i="1" u="sng" dirty="0"/>
              <a:t>Такие разные музыкальные инструменты».</a:t>
            </a:r>
            <a:endParaRPr lang="ru-RU" sz="1400" u="sng" dirty="0"/>
          </a:p>
          <a:p>
            <a:r>
              <a:rPr lang="ru-RU" sz="1400" b="1" i="1" dirty="0"/>
              <a:t>Цель дня</a:t>
            </a:r>
            <a:r>
              <a:rPr lang="ru-RU" sz="1400" b="1" i="1" dirty="0" smtClean="0"/>
              <a:t>:  Познакомить </a:t>
            </a:r>
            <a:r>
              <a:rPr lang="ru-RU" sz="1400" b="1" i="1" dirty="0"/>
              <a:t>детей с разнообразием мира музыкальных инструментов.</a:t>
            </a:r>
            <a:endParaRPr lang="ru-RU" sz="1400" dirty="0"/>
          </a:p>
          <a:p>
            <a:r>
              <a:rPr lang="ru-RU" sz="1400" b="1" i="1" dirty="0"/>
              <a:t>Задачи дня: </a:t>
            </a:r>
            <a:endParaRPr lang="ru-RU" sz="1400" dirty="0"/>
          </a:p>
          <a:p>
            <a:r>
              <a:rPr lang="ru-RU" sz="1400" dirty="0"/>
              <a:t>- Закрепить  знания детей о тембровом разнообразии и выразительных возможностях музыкальных инструментов (симфонических и народных).</a:t>
            </a:r>
          </a:p>
          <a:p>
            <a:r>
              <a:rPr lang="ru-RU" sz="1400" dirty="0" smtClean="0"/>
              <a:t>- </a:t>
            </a:r>
            <a:r>
              <a:rPr lang="ru-RU" sz="1400" dirty="0"/>
              <a:t>Познакомить детей с некоторыми способами изготовления нетрадиционных шумовых музыкальных инструментов.</a:t>
            </a:r>
          </a:p>
          <a:p>
            <a:r>
              <a:rPr lang="ru-RU" sz="1400" dirty="0" smtClean="0"/>
              <a:t>- </a:t>
            </a:r>
            <a:r>
              <a:rPr lang="ru-RU" sz="1400" dirty="0"/>
              <a:t>Побуждать к творческой самореализации при участии в ансамбле шумовых инструментов.</a:t>
            </a:r>
            <a:r>
              <a:rPr lang="ru-RU" sz="1400" b="1" i="1" dirty="0"/>
              <a:t>	</a:t>
            </a:r>
            <a:endParaRPr lang="ru-RU" sz="1400" dirty="0"/>
          </a:p>
          <a:p>
            <a:r>
              <a:rPr lang="ru-RU" sz="1400" b="1" i="1" dirty="0"/>
              <a:t>Мотивационный этап (проблемная ситуация) дня: Буратино просит научить его делать музыкальные инструменты  из разного материала.</a:t>
            </a:r>
            <a:endParaRPr lang="ru-RU" sz="1400" dirty="0"/>
          </a:p>
          <a:p>
            <a:r>
              <a:rPr lang="ru-RU" sz="1400" b="1" i="1" u="sng" dirty="0"/>
              <a:t>Тематика 5 дня: </a:t>
            </a:r>
            <a:r>
              <a:rPr lang="ru-RU" sz="1400" b="1" i="1" u="sng" dirty="0" smtClean="0"/>
              <a:t>      «</a:t>
            </a:r>
            <a:r>
              <a:rPr lang="ru-RU" sz="1400" b="1" i="1" u="sng" dirty="0"/>
              <a:t>Народные игры и забавы»</a:t>
            </a:r>
            <a:endParaRPr lang="ru-RU" sz="1400" u="sng" dirty="0"/>
          </a:p>
          <a:p>
            <a:r>
              <a:rPr lang="ru-RU" sz="1400" b="1" i="1" dirty="0"/>
              <a:t>Цель дня: Расширять знания детей о народных традициях, фольклорных праздниках, забавах.</a:t>
            </a:r>
            <a:endParaRPr lang="ru-RU" sz="1400" dirty="0"/>
          </a:p>
          <a:p>
            <a:r>
              <a:rPr lang="ru-RU" sz="1400" b="1" i="1" dirty="0"/>
              <a:t>Задачи дня: </a:t>
            </a:r>
            <a:endParaRPr lang="ru-RU" sz="1400" dirty="0"/>
          </a:p>
          <a:p>
            <a:r>
              <a:rPr lang="ru-RU" sz="1400" b="1" i="1" dirty="0" smtClean="0"/>
              <a:t>- </a:t>
            </a:r>
            <a:r>
              <a:rPr lang="ru-RU" sz="1400" dirty="0"/>
              <a:t>Формировать интерес у детей к знакомству с народным творчеством.</a:t>
            </a:r>
          </a:p>
          <a:p>
            <a:r>
              <a:rPr lang="ru-RU" sz="1400" dirty="0" smtClean="0"/>
              <a:t>- </a:t>
            </a:r>
            <a:r>
              <a:rPr lang="ru-RU" sz="1400" dirty="0"/>
              <a:t>Показать отличие народной музыки от классической.</a:t>
            </a:r>
          </a:p>
          <a:p>
            <a:r>
              <a:rPr lang="ru-RU" sz="1400" dirty="0"/>
              <a:t>- Познакомить детей с народным праздником «Проводы Зимы»</a:t>
            </a:r>
          </a:p>
          <a:p>
            <a:r>
              <a:rPr lang="ru-RU" sz="1400" b="1" i="1" dirty="0"/>
              <a:t>Мотивационный этап (проблемная ситуация) дня: Скоморох приглашает детей на праздник </a:t>
            </a:r>
            <a:r>
              <a:rPr lang="ru-RU" sz="1400" b="1" i="1" dirty="0" smtClean="0"/>
              <a:t>«</a:t>
            </a:r>
            <a:r>
              <a:rPr lang="ru-RU" sz="1400" b="1" i="1" dirty="0" err="1" smtClean="0"/>
              <a:t>Осенины</a:t>
            </a:r>
            <a:r>
              <a:rPr lang="ru-RU" sz="1400" b="1" i="1" dirty="0" smtClean="0"/>
              <a:t>»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453618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Проблемно-</a:t>
            </a:r>
            <a:r>
              <a:rPr lang="ru-RU" b="1" i="1" dirty="0" err="1"/>
              <a:t>деятельностный</a:t>
            </a:r>
            <a:r>
              <a:rPr lang="ru-RU" b="1" i="1" dirty="0"/>
              <a:t>  этап первого дня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365847"/>
              </p:ext>
            </p:extLst>
          </p:nvPr>
        </p:nvGraphicFramePr>
        <p:xfrm>
          <a:off x="287016" y="990020"/>
          <a:ext cx="8856984" cy="59469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32448"/>
                <a:gridCol w="1872208"/>
                <a:gridCol w="1584176"/>
                <a:gridCol w="1368152"/>
              </a:tblGrid>
              <a:tr h="501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Образовательная деятельность с детьми в процессе организации музыкально-художественной деятельности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ОД в режимных моментах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Организация самостоятельной деятельности (развивающая среда)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Взаимодействие с семьей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5105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Образовательная ситуация: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«Доктор Айболит приглашает детей  в </a:t>
                      </a:r>
                      <a:r>
                        <a:rPr lang="ru-RU" sz="1200" dirty="0" smtClean="0">
                          <a:effectLst/>
                        </a:rPr>
                        <a:t>страну </a:t>
                      </a:r>
                      <a:r>
                        <a:rPr lang="ru-RU" sz="1200" dirty="0" err="1" smtClean="0">
                          <a:effectLst/>
                        </a:rPr>
                        <a:t>Спортландию</a:t>
                      </a:r>
                      <a:r>
                        <a:rPr lang="ru-RU" sz="1200" dirty="0">
                          <a:effectLst/>
                        </a:rPr>
                        <a:t>».(Развлечение</a:t>
                      </a:r>
                      <a:r>
                        <a:rPr lang="ru-RU" sz="1200" dirty="0" smtClean="0">
                          <a:effectLst/>
                        </a:rPr>
                        <a:t>)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Восприятие музыки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Песня-марш «Вместе весело шагать» В. </a:t>
                      </a:r>
                      <a:r>
                        <a:rPr lang="ru-RU" sz="1200" dirty="0" err="1">
                          <a:effectLst/>
                        </a:rPr>
                        <a:t>Шаинский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«Если с другом вышел в путь»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Закрепить знание детей о жанре «марша», формировать уверенность, четкость и ритмичность при выполнении маршевых движений.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Подвижные  игры: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Бег в </a:t>
                      </a:r>
                      <a:r>
                        <a:rPr lang="ru-RU" sz="1200" dirty="0" smtClean="0">
                          <a:effectLst/>
                        </a:rPr>
                        <a:t>парах,</a:t>
                      </a:r>
                      <a:r>
                        <a:rPr lang="ru-RU" sz="1200" baseline="0" dirty="0" smtClean="0">
                          <a:effectLst/>
                        </a:rPr>
                        <a:t>  </a:t>
                      </a:r>
                      <a:r>
                        <a:rPr lang="ru-RU" sz="1200" dirty="0" smtClean="0">
                          <a:effectLst/>
                        </a:rPr>
                        <a:t>Веселая эстафета</a:t>
                      </a:r>
                      <a:r>
                        <a:rPr lang="ru-RU" sz="1200" baseline="0" dirty="0" smtClean="0">
                          <a:effectLst/>
                        </a:rPr>
                        <a:t>   Г</a:t>
                      </a:r>
                      <a:r>
                        <a:rPr lang="ru-RU" sz="1200" dirty="0" smtClean="0">
                          <a:effectLst/>
                        </a:rPr>
                        <a:t>онка </a:t>
                      </a:r>
                      <a:r>
                        <a:rPr lang="ru-RU" sz="1200" dirty="0">
                          <a:effectLst/>
                        </a:rPr>
                        <a:t>мячей,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Прыжки в мешках – закреплять навык быстро ориентироваться в пространстве, точно следовать правилам игры, развивать ловкость, выносливость, командный дух, уважительное, доброжелательное отношение друг к другу</a:t>
                      </a:r>
                      <a:r>
                        <a:rPr lang="ru-RU" sz="1200" dirty="0" smtClean="0">
                          <a:effectLst/>
                        </a:rPr>
                        <a:t>.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Театральные игры: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Загадки Феи чистоты – развивать внимание, логическое мышление, закреплять знания о культурно-гигиенических навыках</a:t>
                      </a:r>
                      <a:r>
                        <a:rPr lang="ru-RU" sz="1200" dirty="0" smtClean="0">
                          <a:effectLst/>
                        </a:rPr>
                        <a:t>.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Музыкально-ритмические движения (упражнения):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«Веселая зарядка» - закреплять навык выразительного, эмоционального выполнения танцевально-ритмических движений</a:t>
                      </a:r>
                      <a:r>
                        <a:rPr lang="ru-RU" sz="1200" dirty="0" smtClean="0">
                          <a:effectLst/>
                        </a:rPr>
                        <a:t>.</a:t>
                      </a:r>
                      <a:endParaRPr lang="ru-RU" sz="1200" dirty="0">
                        <a:effectLst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Беседа: «О пользе для здоровья ритмических движений под музыку»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Музыкально-дидактические игры: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«Какой бывает марш?»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(военный, детский, спортивный)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«Марш или танец?»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«Угадай, что делают дети?»(подобрать картинку к времени суток – утро –зарядка – марш, днем – танец, вечером – колыбельная)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Коммуникативные  игры: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«Угадай, что я делаю?»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(пою, танцую, марширую)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«Настроенье угадай» - развитие невербальных возможностей общения.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Игра на музыкальных инструментах.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«По ступенькам я иду, вниз по лесенке скачу» -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Игра по каждой клавише металлофона, или через одну.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Рекомендовать послушать с детьми 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«Марш деревянных солдатиков» </a:t>
                      </a:r>
                      <a:r>
                        <a:rPr lang="ru-RU" sz="1200" dirty="0" err="1">
                          <a:effectLst/>
                        </a:rPr>
                        <a:t>П.И.Чайковского</a:t>
                      </a:r>
                      <a:r>
                        <a:rPr lang="ru-RU" sz="1200" dirty="0">
                          <a:effectLst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«Вместе весело шагать» </a:t>
                      </a:r>
                      <a:r>
                        <a:rPr lang="ru-RU" sz="1200" dirty="0" err="1">
                          <a:effectLst/>
                        </a:rPr>
                        <a:t>В.Шаинского</a:t>
                      </a:r>
                      <a:r>
                        <a:rPr lang="ru-RU" sz="1200" dirty="0">
                          <a:effectLst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«Веселый ветер» Дунаевского.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51866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404664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Проблемно-</a:t>
            </a:r>
            <a:r>
              <a:rPr lang="ru-RU" b="1" i="1" dirty="0" err="1"/>
              <a:t>деятельностный</a:t>
            </a:r>
            <a:r>
              <a:rPr lang="ru-RU" b="1" i="1" dirty="0"/>
              <a:t>  этап второго дня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30238"/>
              </p:ext>
            </p:extLst>
          </p:nvPr>
        </p:nvGraphicFramePr>
        <p:xfrm>
          <a:off x="251520" y="792943"/>
          <a:ext cx="8640960" cy="587641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16424"/>
                <a:gridCol w="1944216"/>
                <a:gridCol w="1584176"/>
                <a:gridCol w="1296144"/>
              </a:tblGrid>
              <a:tr h="810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Образовательная деятельность с детьми в процессе организации музыкально-художественной деятельности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ОД в режимных моментах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Организация самостоятельной деятельности (развивающая среда)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Взаимодействие с семьей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</a:tr>
              <a:tr h="4998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Образовательная ситуация: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Фея </a:t>
                      </a:r>
                      <a:r>
                        <a:rPr lang="ru-RU" sz="1200" dirty="0">
                          <a:effectLst/>
                        </a:rPr>
                        <a:t>музыки знакомит детей со сказочными образами балета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П.И. Чайковского «Щелкунчик»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Восприятие музыки: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Музыкальные фрагменты основных сцен балета.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Понятие Балет , как театральное искусство, в котором тесно связаны музыка, танец и сказка.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Расширять представление о творчестве П. </a:t>
                      </a:r>
                      <a:r>
                        <a:rPr lang="ru-RU" sz="1200" dirty="0" err="1">
                          <a:effectLst/>
                        </a:rPr>
                        <a:t>И.Чайковского</a:t>
                      </a:r>
                      <a:r>
                        <a:rPr lang="ru-RU" sz="1200" dirty="0" smtClean="0">
                          <a:effectLst/>
                        </a:rPr>
                        <a:t>.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Просмотр видеофрагментов сцен балета, словесные характеристики музыкальных тем.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Обсуждение выразительности декораций и костюмов героев балета</a:t>
                      </a:r>
                      <a:r>
                        <a:rPr lang="ru-RU" sz="1200" dirty="0" smtClean="0">
                          <a:effectLst/>
                        </a:rPr>
                        <a:t>.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Театральные игры: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Пластические </a:t>
                      </a:r>
                      <a:r>
                        <a:rPr lang="ru-RU" sz="1200" dirty="0" smtClean="0">
                          <a:effectLst/>
                        </a:rPr>
                        <a:t>импровизации-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«</a:t>
                      </a:r>
                      <a:r>
                        <a:rPr lang="ru-RU" sz="1200" dirty="0">
                          <a:effectLst/>
                        </a:rPr>
                        <a:t>Коварные мыши с мышиным королем</a:t>
                      </a:r>
                      <a:r>
                        <a:rPr lang="ru-RU" sz="1200" dirty="0" smtClean="0">
                          <a:effectLst/>
                        </a:rPr>
                        <a:t>». «</a:t>
                      </a:r>
                      <a:r>
                        <a:rPr lang="ru-RU" sz="1200" dirty="0">
                          <a:effectLst/>
                        </a:rPr>
                        <a:t>Волшебные превращения в Конфетной стране</a:t>
                      </a:r>
                      <a:r>
                        <a:rPr lang="ru-RU" sz="1200" dirty="0" smtClean="0">
                          <a:effectLst/>
                        </a:rPr>
                        <a:t>»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Музыкально-ритмические движения (упражнения</a:t>
                      </a:r>
                      <a:r>
                        <a:rPr lang="ru-RU" sz="1200" b="1" u="sng" dirty="0" smtClean="0">
                          <a:effectLst/>
                        </a:rPr>
                        <a:t>):</a:t>
                      </a:r>
                      <a:endParaRPr lang="ru-RU" sz="1200" b="1" u="sng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«Вальс цветов» (тройками, парами, четверками)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Формировать умение в пластических импровизациях передавать настроение и чувства музыкального фрагмента, развивать чувство товарищества и взаимоуважения</a:t>
                      </a:r>
                      <a:r>
                        <a:rPr lang="ru-RU" sz="1200" dirty="0" smtClean="0">
                          <a:effectLst/>
                        </a:rPr>
                        <a:t>.</a:t>
                      </a:r>
                      <a:endParaRPr lang="ru-RU" sz="1200" dirty="0">
                        <a:effectLst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Чтение: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Сказка </a:t>
                      </a:r>
                      <a:r>
                        <a:rPr lang="ru-RU" sz="1200" dirty="0" err="1">
                          <a:effectLst/>
                        </a:rPr>
                        <a:t>Гоффмана</a:t>
                      </a:r>
                      <a:r>
                        <a:rPr lang="ru-RU" sz="1200" dirty="0">
                          <a:effectLst/>
                        </a:rPr>
                        <a:t> «Щелкунчик и мышиный король»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Музыкально-дидактические игры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Подбери цвет или инструмент  к музыкальному образу.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Просмотр видео фрагментов балета </a:t>
                      </a:r>
                      <a:r>
                        <a:rPr lang="ru-RU" sz="1200" dirty="0">
                          <a:effectLst/>
                        </a:rPr>
                        <a:t>после сна.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Изготовление масок: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Щелкунчик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Мышиный король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-Фея драже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Художественная деятельность: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Рисование  по замыслу – Сказочные образы балета Щелкунчик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Вырежи и раскрась юбочку (пачку) балерине.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Содействовать  совместному  просмотру музыкального мультфильма «Щелкунчик»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9314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Проблемно-</a:t>
            </a:r>
            <a:r>
              <a:rPr lang="ru-RU" b="1" i="1" dirty="0" err="1"/>
              <a:t>деятельностный</a:t>
            </a:r>
            <a:r>
              <a:rPr lang="ru-RU" b="1" i="1" dirty="0"/>
              <a:t>  этап третьего дня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867367"/>
              </p:ext>
            </p:extLst>
          </p:nvPr>
        </p:nvGraphicFramePr>
        <p:xfrm>
          <a:off x="179512" y="836712"/>
          <a:ext cx="8496944" cy="586409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456384"/>
                <a:gridCol w="1800200"/>
                <a:gridCol w="1728192"/>
                <a:gridCol w="1512168"/>
              </a:tblGrid>
              <a:tr h="437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Образовательная деятельность с детьми в процессе организации музыкально-художественной деятельности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ОД в режимных моментах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Организация самостоятельной деятельности (развивающая среда)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Взаимодействие с семьей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</a:tr>
              <a:tr h="4087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effectLst/>
                        </a:rPr>
                        <a:t>Образовательная ситуация: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effectLst/>
                        </a:rPr>
                        <a:t>Художник предлагает  детям оживить картины весеннего пейзажа с помощью музыки.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effectLst/>
                        </a:rPr>
                        <a:t>Восприятие музыки</a:t>
                      </a:r>
                      <a:r>
                        <a:rPr lang="ru-RU" sz="1200" dirty="0">
                          <a:effectLst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«Песнь жаворонка» </a:t>
                      </a:r>
                      <a:r>
                        <a:rPr lang="ru-RU" sz="1200" dirty="0" err="1">
                          <a:effectLst/>
                        </a:rPr>
                        <a:t>П.И.Чайковский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«Весна» А. </a:t>
                      </a:r>
                      <a:r>
                        <a:rPr lang="ru-RU" sz="1200" dirty="0" smtClean="0">
                          <a:effectLst/>
                        </a:rPr>
                        <a:t>Вивальди</a:t>
                      </a:r>
                      <a:r>
                        <a:rPr lang="ru-RU" sz="1200" baseline="0" dirty="0" smtClean="0">
                          <a:effectLst/>
                        </a:rPr>
                        <a:t>  </a:t>
                      </a:r>
                      <a:r>
                        <a:rPr lang="ru-RU" sz="1200" dirty="0" smtClean="0">
                          <a:effectLst/>
                        </a:rPr>
                        <a:t>«Ручеек</a:t>
                      </a:r>
                      <a:r>
                        <a:rPr lang="ru-RU" sz="1200" dirty="0">
                          <a:effectLst/>
                        </a:rPr>
                        <a:t>» Э. Григ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effectLst/>
                        </a:rPr>
                        <a:t>Музыкально-дидактические игры: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«Снежный ком» - Сыграй по схеме, </a:t>
                      </a:r>
                      <a:r>
                        <a:rPr lang="ru-RU" sz="1200" dirty="0" smtClean="0">
                          <a:effectLst/>
                        </a:rPr>
                        <a:t>  </a:t>
                      </a:r>
                      <a:r>
                        <a:rPr lang="ru-RU" sz="1200" dirty="0">
                          <a:effectLst/>
                        </a:rPr>
                        <a:t>Прохлопай </a:t>
                      </a:r>
                      <a:r>
                        <a:rPr lang="ru-RU" sz="1200" dirty="0" smtClean="0">
                          <a:effectLst/>
                        </a:rPr>
                        <a:t>ритм </a:t>
                      </a:r>
                      <a:r>
                        <a:rPr lang="ru-RU" sz="1200" dirty="0">
                          <a:effectLst/>
                        </a:rPr>
                        <a:t>Куда двигается мелодия?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Хороводные игры: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«Заря-заряница» - формирование ловкости, легкости движения, уважительного отношения друг к другу. Знакомство с народным фольклором.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Театральные игры: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До</a:t>
                      </a:r>
                      <a:r>
                        <a:rPr lang="ru-RU" sz="1200" baseline="0" dirty="0" smtClean="0">
                          <a:effectLst/>
                        </a:rPr>
                        <a:t> свидания-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птицы – </a:t>
                      </a:r>
                      <a:r>
                        <a:rPr lang="ru-RU" sz="1200" dirty="0" smtClean="0">
                          <a:effectLst/>
                        </a:rPr>
                        <a:t>Маленькие </a:t>
                      </a:r>
                      <a:r>
                        <a:rPr lang="ru-RU" sz="1200" dirty="0">
                          <a:effectLst/>
                        </a:rPr>
                        <a:t>«Песнь </a:t>
                      </a:r>
                      <a:r>
                        <a:rPr lang="ru-RU" sz="1200" dirty="0" smtClean="0">
                          <a:effectLst/>
                        </a:rPr>
                        <a:t>ласточки» </a:t>
                      </a:r>
                      <a:r>
                        <a:rPr lang="ru-RU" sz="1200" dirty="0" err="1">
                          <a:effectLst/>
                        </a:rPr>
                        <a:t>П.И.Чайковский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Большие</a:t>
                      </a:r>
                      <a:r>
                        <a:rPr lang="ru-RU" sz="1200" dirty="0">
                          <a:effectLst/>
                        </a:rPr>
                        <a:t>. </a:t>
                      </a:r>
                      <a:r>
                        <a:rPr lang="ru-RU" sz="1200" dirty="0" smtClean="0">
                          <a:effectLst/>
                        </a:rPr>
                        <a:t>«Осень» </a:t>
                      </a:r>
                      <a:r>
                        <a:rPr lang="ru-RU" sz="1200" dirty="0">
                          <a:effectLst/>
                        </a:rPr>
                        <a:t>А. </a:t>
                      </a:r>
                      <a:r>
                        <a:rPr lang="ru-RU" sz="1200" dirty="0" smtClean="0">
                          <a:effectLst/>
                        </a:rPr>
                        <a:t>Вивальди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Музыкально-ритмические движения (упражнения):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«</a:t>
                      </a:r>
                      <a:r>
                        <a:rPr lang="ru-RU" sz="1200" dirty="0" err="1" smtClean="0">
                          <a:effectLst/>
                        </a:rPr>
                        <a:t>Оснянка</a:t>
                      </a:r>
                      <a:r>
                        <a:rPr lang="ru-RU" sz="1200" dirty="0">
                          <a:effectLst/>
                        </a:rPr>
                        <a:t>» - слаженное, ритмичное, выразительное исполнения танцевально-образных движений хоровода.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Чтение: стихотворения о </a:t>
                      </a:r>
                      <a:r>
                        <a:rPr lang="ru-RU" sz="1200" dirty="0" smtClean="0">
                          <a:effectLst/>
                        </a:rPr>
                        <a:t>осени, осенних приметах </a:t>
                      </a:r>
                      <a:r>
                        <a:rPr lang="ru-RU" sz="1200" dirty="0" err="1" smtClean="0">
                          <a:effectLst/>
                        </a:rPr>
                        <a:t>Ф.Тютчева</a:t>
                      </a:r>
                      <a:r>
                        <a:rPr lang="ru-RU" sz="1200" dirty="0">
                          <a:effectLst/>
                        </a:rPr>
                        <a:t>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А. Плещеева.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Музыкально-дидактические игры: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«Снежный ком» - Сыграй по схеме,                       Прохлопай ритм.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      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Рассматривание иллюстраций, картин, беседа на тему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«Поздняя осень», 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</a:rPr>
                        <a:t>«Отлет </a:t>
                      </a:r>
                      <a:r>
                        <a:rPr lang="ru-RU" sz="1200" dirty="0">
                          <a:effectLst/>
                        </a:rPr>
                        <a:t>птиц»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Художественная деятельность: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Изобразить в линиях или цветовых пятнах настроение музыкального произведения 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Дидактические игры: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«Веснянка» - прохлопай ритмический рисунок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«Снежный ком» - сыграй мелодию на металлофоне по схеме.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Рассматривание иллюстраций на тему «Весна, Приметы весны»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Провести наблюдение с детьми  - чем отличаются весенние приметы, которые вы заметите при возвращении в детский сад и утром. Прислушаться к окружающим весенним звукам.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Почитайте с детьми: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Стихи и загадки о весенних приметах.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099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/>
              <a:t>Проблемно-</a:t>
            </a:r>
            <a:r>
              <a:rPr lang="ru-RU" b="1" i="1" dirty="0" err="1"/>
              <a:t>деятельностный</a:t>
            </a:r>
            <a:r>
              <a:rPr lang="ru-RU" b="1" i="1" dirty="0"/>
              <a:t>  этап четвертого дня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3847" y="1600200"/>
          <a:ext cx="6096306" cy="45259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288"/>
                <a:gridCol w="1090885"/>
                <a:gridCol w="1494208"/>
                <a:gridCol w="1072925"/>
              </a:tblGrid>
              <a:tr h="387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Образовательная деятельность с детьми в процессе организации музыкально-художественной деятельности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ОД в режимных моментах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Организация самостоятельной деятельности (развивающая среда)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Взаимодействие с семьей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/>
                </a:tc>
              </a:tr>
              <a:tr h="4138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Образовательная ситуация: Буратино просит детей рассказать ему о музыкальных инструментах.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Восприятие музыки: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«Марш» Д. Верди  (из оперы Аида)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«Девушка с волосами цвета льна» К.Дебюсси.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«Танец с саблями» А.Хачатурян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«Весна» А.Вивальди – формировать восприятие разнообразия тембровых окрасок музыкальных инструментов, уметь называть и узнавать инструменты симфонического оркестра.Воспитывть культуру слушания музыки, умение давать собственные характеристики прозвучавшему фрагменту.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Музыкально-дидактические игры: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«Народный или симфонический?» - закреплять различие звучания инструментов народного и симфонического оркестра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Хороводные игры: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«Веселый оркестр» - развивать умение действовать с коллективе, относиться бережно к инструментам. Развивать уверенность, творческие проявления , уметь ритмично исполнять сольную партию на своем инструменте..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Театральные игры: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«Кострома» - развивать выразительность изобразительных движений, формировать навык интонационно-эмоциональной речи ведущего.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Музыкально-ритмические движения (упражнения)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«Весну звали» - приобщать к пластическим импровизациям, изображающим игру на разных инструментах.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Чтение: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Рассказы о народных музыкальных инструментах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Беседа: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 возможных способах создания шумовых музыкальных инструментов своими руками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Творческая мастерская—изготовление музыкальных шумовых инструментов из пластиковых бутылочек, стаканчиков, коробочек с использованием наполнителей – рис, песок, горох и самоклеящейся бумаги для украшения инструментов.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Игра на музыкальных инструментах: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«Веселые оркестранты» - в ансамбле   на шумовых инструментах собственного изготовления.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Папка-передвижка «Забавы ради» о разнообразии народных деревянных ударных инструментов.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Предложить устроить выставку совместных поделок с детьми  – шумовых инструментов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В домашних условиях. 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8148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/>
              <a:t>Проблемно-</a:t>
            </a:r>
            <a:r>
              <a:rPr lang="ru-RU" b="1" i="1" dirty="0" err="1"/>
              <a:t>деятельностный</a:t>
            </a:r>
            <a:r>
              <a:rPr lang="ru-RU" b="1" i="1" dirty="0"/>
              <a:t>  этап пятого дня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34195" y="1479646"/>
          <a:ext cx="6275610" cy="50311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0003"/>
                <a:gridCol w="1122970"/>
                <a:gridCol w="1538155"/>
                <a:gridCol w="1104482"/>
              </a:tblGrid>
              <a:tr h="39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Образовательная деятельность с детьми в процессе организации музыкально-художественной деятельности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ОД в режимных моментах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Организация самостоятельной деятельности (развивающая среда)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Взаимодействие с семьей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</a:tr>
              <a:tr h="4126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Образовательная ситуация: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Скоморохи приглашают детей на праздник «Проводы Зимы» (развлечение на улице)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Восприятие музыки: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«Русская зима», «Весну звали», «Ой, Зима» «Весна-красна идет» -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Закреплять знания о хороводных песнях, приобщать детей к народным традициям, знакомить с образами народных сказок(Илья Муромец, Василиса-прекрасная)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Хороводные игры: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«Ходит матушка-Весна»,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«Заря-Заряница»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«Кострома» - закреплять умение хороводных перестроений, соблюдать игровую культуру  во время исполнения игр.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Музыкально-ритмические движения (упражнения):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«Весну звали»,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«Что мы делали зимой» - Закреплять основные знания и умения музыкально-ритмических движений, которые проявляются через творческую самореализацию в исполнении плясок, образно-игровых движений.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Беседа: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Обсуждение впечатлений от прошедшего праздника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Продуктивная деятельность – коллективная работа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(аппликация или рисование) 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«Здравствуй, Весна!»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Просмотр видео фильма о Коми народных инструментах.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Дидактические игры: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«Веснянка» - прохлопай ритмический рисунок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«Снежный ком» - сыграй мелодию на металлофоне по схеме.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«Подбери цвет к инструменту»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(Труба, барабан, гитара, арфа, бубен, колокольчик, скрипка, туба,  - и набор цветных квадратов разной цветовой палитры) – дети должны распределить цвета в зависимости от восприятия звучания тембра инструмента.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Представление фото презентации </a:t>
                      </a:r>
                      <a:endParaRPr lang="ru-RU" sz="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( стенгазеты) о  проведенной «Неделе музыки».</a:t>
                      </a:r>
                      <a:endParaRPr lang="ru-RU" sz="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Выставка совместных поделок родителей с детьми  – </a:t>
                      </a:r>
                      <a:endParaRPr lang="ru-RU" sz="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«Шумовые инструменты – своими руками!» </a:t>
                      </a:r>
                      <a:endParaRPr lang="ru-RU" sz="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983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59258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8842" y="692696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ДЕРЕВЯННЫЕ ЛОЖКИ используются в славянской традиции как музыкальный инструмент. Игровой комплект составляет от 3 до 5 ложек, иногда разного размера. Звук извлекается путём ударения друг о друга задних сторон черпаков. Тембр звука зависит от способа </a:t>
            </a:r>
            <a:r>
              <a:rPr lang="ru-RU" sz="1600" dirty="0" err="1"/>
              <a:t>звукоизвлечения</a:t>
            </a:r>
            <a:r>
              <a:rPr lang="ru-RU" sz="1600" dirty="0" smtClean="0"/>
              <a:t>.</a:t>
            </a:r>
          </a:p>
          <a:p>
            <a:r>
              <a:rPr lang="ru-RU" sz="1600" dirty="0"/>
              <a:t>Обычно один исполнитель использует три ложки, две из которых закладываются между пальцами левой руки, а третья берётся в правую. Удары производятся третьей ложкой по двум в левой руке. Обычно для удобства удары производятся на руке или колене. Иногда к ложкам подвешивают бубенчики.</a:t>
            </a:r>
          </a:p>
          <a:p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001020"/>
            <a:ext cx="30243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Развитие речи, играя</a:t>
            </a:r>
            <a:endParaRPr lang="ru-RU" dirty="0"/>
          </a:p>
          <a:p>
            <a:r>
              <a:rPr lang="ru-RU" dirty="0"/>
              <a:t>Очень весело поет,</a:t>
            </a:r>
          </a:p>
          <a:p>
            <a:r>
              <a:rPr lang="ru-RU" dirty="0"/>
              <a:t>Если дуете в нее.</a:t>
            </a:r>
          </a:p>
          <a:p>
            <a:r>
              <a:rPr lang="ru-RU" dirty="0"/>
              <a:t>Вы все на ней играете</a:t>
            </a:r>
          </a:p>
          <a:p>
            <a:r>
              <a:rPr lang="ru-RU" dirty="0"/>
              <a:t>И сразу отгадаете.</a:t>
            </a:r>
          </a:p>
          <a:p>
            <a:r>
              <a:rPr lang="ru-RU" dirty="0" err="1"/>
              <a:t>Ду-ду</a:t>
            </a:r>
            <a:r>
              <a:rPr lang="ru-RU" dirty="0"/>
              <a:t>, </a:t>
            </a:r>
            <a:r>
              <a:rPr lang="ru-RU" dirty="0" err="1"/>
              <a:t>ду-ду-ду</a:t>
            </a:r>
            <a:r>
              <a:rPr lang="ru-RU" dirty="0"/>
              <a:t>.</a:t>
            </a:r>
          </a:p>
          <a:p>
            <a:r>
              <a:rPr lang="ru-RU" dirty="0"/>
              <a:t>Да-да, да-да-да!</a:t>
            </a:r>
          </a:p>
          <a:p>
            <a:r>
              <a:rPr lang="ru-RU" dirty="0"/>
              <a:t>Вот так поет она всегда.</a:t>
            </a:r>
          </a:p>
          <a:p>
            <a:r>
              <a:rPr lang="ru-RU" dirty="0"/>
              <a:t>Не палочка, не трубочка,</a:t>
            </a:r>
          </a:p>
          <a:p>
            <a:r>
              <a:rPr lang="ru-RU" dirty="0"/>
              <a:t>А что же это?. (Дудочка)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97762" y="3427777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Как будто девушка запела,</a:t>
            </a:r>
          </a:p>
          <a:p>
            <a:r>
              <a:rPr lang="ru-RU" dirty="0"/>
              <a:t>И в зале словно посветлело.</a:t>
            </a:r>
          </a:p>
          <a:p>
            <a:r>
              <a:rPr lang="ru-RU" dirty="0"/>
              <a:t>Скользит мелодия так гибко.</a:t>
            </a:r>
          </a:p>
          <a:p>
            <a:r>
              <a:rPr lang="ru-RU" dirty="0"/>
              <a:t>Затихло все: играет… (Скрипка)</a:t>
            </a:r>
          </a:p>
          <a:p>
            <a:r>
              <a:rPr lang="ru-RU" dirty="0"/>
              <a:t>Отпускаем молоточки, на железные листочки</a:t>
            </a:r>
          </a:p>
          <a:p>
            <a:r>
              <a:rPr lang="ru-RU" dirty="0"/>
              <a:t>И летит весёлый звон. Что звенит? (Металлофон)</a:t>
            </a:r>
          </a:p>
        </p:txBody>
      </p:sp>
    </p:spTree>
    <p:extLst>
      <p:ext uri="{BB962C8B-B14F-4D97-AF65-F5344CB8AC3E}">
        <p14:creationId xmlns:p14="http://schemas.microsoft.com/office/powerpoint/2010/main" val="2494838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5"/>
          <p:cNvSpPr txBox="1">
            <a:spLocks/>
          </p:cNvSpPr>
          <p:nvPr/>
        </p:nvSpPr>
        <p:spPr>
          <a:xfrm>
            <a:off x="390525" y="1988840"/>
            <a:ext cx="8362950" cy="4065885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Развивать интерес к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музыке у детей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дошкольного возраста через восприятие музыки и знакомство с народными музыкальными инструментами.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Развивать творческие способности  детей через интеграцию разнообразных видов деятельности  внутри художественно-эстетического направления.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764704"/>
            <a:ext cx="4713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Цель проекта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51865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572100_w640_h640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132856"/>
            <a:ext cx="4069974" cy="3232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620688"/>
            <a:ext cx="38884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Все мы очень любим слушать</a:t>
            </a:r>
          </a:p>
          <a:p>
            <a:r>
              <a:rPr lang="ru-RU" dirty="0"/>
              <a:t>Как поёт у нас Тамара,</a:t>
            </a:r>
          </a:p>
          <a:p>
            <a:r>
              <a:rPr lang="ru-RU" dirty="0"/>
              <a:t>И в руках её послушна</a:t>
            </a:r>
          </a:p>
          <a:p>
            <a:r>
              <a:rPr lang="ru-RU" dirty="0"/>
              <a:t>Шестиструнная… (Гитара)</a:t>
            </a:r>
          </a:p>
          <a:p>
            <a:r>
              <a:rPr lang="ru-RU" dirty="0"/>
              <a:t>Деревянные подружки</a:t>
            </a:r>
          </a:p>
          <a:p>
            <a:r>
              <a:rPr lang="ru-RU" dirty="0"/>
              <a:t>Пляшут на его макушке,</a:t>
            </a:r>
          </a:p>
          <a:p>
            <a:r>
              <a:rPr lang="ru-RU" dirty="0"/>
              <a:t>Бьют его, а он гремит –</a:t>
            </a:r>
          </a:p>
          <a:p>
            <a:r>
              <a:rPr lang="ru-RU" dirty="0"/>
              <a:t>В ногу всем шагать велит. (Барабан)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932040" y="897687"/>
            <a:ext cx="30780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А всего-то три струны</a:t>
            </a:r>
          </a:p>
          <a:p>
            <a:r>
              <a:rPr lang="ru-RU" dirty="0"/>
              <a:t>Всех игрою веселит!</a:t>
            </a:r>
          </a:p>
          <a:p>
            <a:r>
              <a:rPr lang="ru-RU" dirty="0"/>
              <a:t>Ой, звенит она, звенит,</a:t>
            </a:r>
          </a:p>
          <a:p>
            <a:r>
              <a:rPr lang="ru-RU" dirty="0"/>
              <a:t>Ей для музыки нужны.</a:t>
            </a:r>
          </a:p>
          <a:p>
            <a:r>
              <a:rPr lang="ru-RU" dirty="0"/>
              <a:t>Кто такая? Отгадай-ка…</a:t>
            </a:r>
          </a:p>
          <a:p>
            <a:r>
              <a:rPr lang="ru-RU" dirty="0"/>
              <a:t>Это наша… (Балалайка)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284984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Работа с родителями</a:t>
            </a:r>
          </a:p>
          <a:p>
            <a:r>
              <a:rPr lang="ru-RU" dirty="0"/>
              <a:t>Взаимодействие с семьей:</a:t>
            </a:r>
          </a:p>
          <a:p>
            <a:r>
              <a:rPr lang="ru-RU" dirty="0"/>
              <a:t>• Беседа с родителями на тему </a:t>
            </a:r>
            <a:r>
              <a:rPr lang="ru-RU" b="1" dirty="0"/>
              <a:t>«Влияние музыки на развитие ребенка».</a:t>
            </a:r>
          </a:p>
          <a:p>
            <a:r>
              <a:rPr lang="ru-RU" b="1" dirty="0"/>
              <a:t>• Изготовление родителями совместно с детьми музыкальных инструментов из подручных материалов.</a:t>
            </a:r>
          </a:p>
          <a:p>
            <a:r>
              <a:rPr lang="ru-RU" b="1" dirty="0"/>
              <a:t>• Родительское собрание на тему: «Музыкальное воспитание дошкольников»</a:t>
            </a:r>
          </a:p>
        </p:txBody>
      </p:sp>
    </p:spTree>
    <p:extLst>
      <p:ext uri="{BB962C8B-B14F-4D97-AF65-F5344CB8AC3E}">
        <p14:creationId xmlns:p14="http://schemas.microsoft.com/office/powerpoint/2010/main" val="1914422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75252" y="476091"/>
            <a:ext cx="8417228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Загадайте загадки: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180613"/>
                </a:solidFill>
                <a:effectLst/>
                <a:latin typeface="Arial" pitchFamily="34" charset="0"/>
                <a:cs typeface="Arial" pitchFamily="34" charset="0"/>
              </a:rPr>
              <a:t>Кричит без языка, поет без горла,</a:t>
            </a:r>
            <a:b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180613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180613"/>
                </a:solidFill>
                <a:effectLst/>
                <a:latin typeface="Arial" pitchFamily="34" charset="0"/>
                <a:cs typeface="Arial" pitchFamily="34" charset="0"/>
              </a:rPr>
              <a:t>Радует и бедует, а сердце не чует. (Колокол)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180613"/>
                </a:solidFill>
                <a:effectLst/>
                <a:latin typeface="Arial" pitchFamily="34" charset="0"/>
                <a:cs typeface="Arial" pitchFamily="34" charset="0"/>
              </a:rPr>
              <a:t>Язык есть, речей нет, вести подает. (Колокол)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Колокола – это какой музыкальный инструмент – струнный, духовой или ударный? Что нужно сделать, чтобы получить музыкальный звук? Ударить в колокол! Значит, это ударный инструмент.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591846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Есть разные колокола. У одних колоколов внутри корпуса есть язык как и у нас во рту, только металлический. И корпус колокола тоже сделан из специального металла. Язык колокола ударяет по корпусу. Получается красивый звук. Найдите на картинке язык колокола.</a:t>
            </a:r>
            <a:endParaRPr kumimoji="0" lang="ru-RU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А есть колокола без языка. Попросите ребенка догадаться, как же может звучать колокол без языка? Что надо сделать, чтобы он зазвучал? Да, надо ударить по корпусу колокола снаружи, и он зазвучит. Чем же можно ударить? Палочкой – «колотушкой»</a:t>
            </a:r>
          </a:p>
        </p:txBody>
      </p:sp>
      <p:pic>
        <p:nvPicPr>
          <p:cNvPr id="1026" name="Picture 2" descr="Колокола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84" y="3696097"/>
            <a:ext cx="426720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3516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результате проекта: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повысился интерес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музыке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 детей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многие  семьи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стали активными участниками проекта;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повысилось количество семей,  заинтересованных в приобщении детей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музыке;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расширился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круг взаимодействия педагогического коллектива и социокультурных учреждений города в рамках приобщения детей к искусству.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(Музыкальная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школа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Дворец творчества Энергетик, музей БГС, Детская библиотека им.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Наймушина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детей стали участниками творческих выставок поделок и рисунков;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 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детей ( Зайцев Саша, Новикова Женя, Московских Катя.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подготовительной группы,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принявших участие в проекте,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стали участниками конкурса  «Жемчужина Братска» в номинации сольное исполнение;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 повысилась компетентность педагогов и  родителей в вопросах формирования  музыкальной культуры  и музыкально-эстетического сознания детей.</a:t>
            </a:r>
          </a:p>
        </p:txBody>
      </p:sp>
    </p:spTree>
    <p:extLst>
      <p:ext uri="{BB962C8B-B14F-4D97-AF65-F5344CB8AC3E}">
        <p14:creationId xmlns:p14="http://schemas.microsoft.com/office/powerpoint/2010/main" val="723737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187135" y="1052736"/>
            <a:ext cx="8715375" cy="492846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ормировать  у детей интерес к народной  музыке через восприятие музыки, знакомство с народными музыкальными инструментами.</a:t>
            </a:r>
          </a:p>
          <a:p>
            <a:pPr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оспитывать эмоциональную отзывчивость на произведения музыки, изобразительного искусства, художественной литературы; </a:t>
            </a:r>
          </a:p>
          <a:p>
            <a:pPr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ормировать умение высказываться об эмоционально – образном содержании музыки, картин;</a:t>
            </a:r>
          </a:p>
          <a:p>
            <a:pPr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ознакомить детей со старинными музыкальными инструментами,  историей их создания, способами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звукоизвлечения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defRPr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Пробудить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детей интерес к поисково- познавательной деятельности;</a:t>
            </a:r>
          </a:p>
          <a:p>
            <a:pPr>
              <a:defRPr/>
            </a:pPr>
            <a:endParaRPr lang="ru-RU" sz="2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Привлечь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родителей к  сотрудничеству при формировании музыкальной культуры ребенка.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95274" y="260648"/>
            <a:ext cx="48990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Задачи проекта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733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14313"/>
            <a:ext cx="8229600" cy="785812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b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Характеристики проекта.</a:t>
            </a:r>
            <a:endParaRPr lang="ru-RU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14313" y="1143000"/>
            <a:ext cx="8715375" cy="49831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Вид проекта -	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solidFill>
                  <a:srgbClr val="95373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953735"/>
                </a:solidFill>
                <a:latin typeface="Times New Roman" pitchFamily="18" charset="0"/>
                <a:cs typeface="Times New Roman" pitchFamily="18" charset="0"/>
              </a:rPr>
              <a:t>творческий</a:t>
            </a:r>
          </a:p>
          <a:p>
            <a:r>
              <a:rPr lang="ru-RU" sz="2800" b="1" dirty="0" smtClean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Направленность -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2800" b="1" i="1" dirty="0" smtClean="0">
                <a:solidFill>
                  <a:srgbClr val="953735"/>
                </a:solidFill>
                <a:latin typeface="Times New Roman" pitchFamily="18" charset="0"/>
                <a:cs typeface="Times New Roman" pitchFamily="18" charset="0"/>
              </a:rPr>
              <a:t>развитие интереса к 		</a:t>
            </a:r>
            <a:r>
              <a:rPr lang="ru-RU" sz="2800" b="1" i="1" dirty="0" smtClean="0">
                <a:solidFill>
                  <a:srgbClr val="95373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953735"/>
                </a:solidFill>
                <a:latin typeface="Times New Roman" pitchFamily="18" charset="0"/>
                <a:cs typeface="Times New Roman" pitchFamily="18" charset="0"/>
              </a:rPr>
              <a:t>музыке у детей  </a:t>
            </a:r>
            <a:r>
              <a:rPr lang="ru-RU" sz="2800" b="1" i="1" dirty="0" smtClean="0">
                <a:solidFill>
                  <a:srgbClr val="95373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953735"/>
                </a:solidFill>
                <a:latin typeface="Times New Roman" pitchFamily="18" charset="0"/>
                <a:cs typeface="Times New Roman" pitchFamily="18" charset="0"/>
              </a:rPr>
              <a:t>дошкольного 	</a:t>
            </a:r>
            <a:r>
              <a:rPr lang="ru-RU" sz="2800" b="1" i="1" dirty="0" smtClean="0">
                <a:solidFill>
                  <a:srgbClr val="953735"/>
                </a:solidFill>
                <a:latin typeface="Times New Roman" pitchFamily="18" charset="0"/>
                <a:cs typeface="Times New Roman" pitchFamily="18" charset="0"/>
              </a:rPr>
              <a:t>возраста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r>
              <a:rPr lang="ru-RU" sz="2800" b="1" dirty="0" smtClean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Продолжительность -   </a:t>
            </a:r>
            <a:r>
              <a:rPr lang="ru-RU" sz="2800" b="1" i="1" dirty="0" smtClean="0">
                <a:solidFill>
                  <a:srgbClr val="953735"/>
                </a:solidFill>
                <a:latin typeface="Times New Roman" pitchFamily="18" charset="0"/>
                <a:cs typeface="Times New Roman" pitchFamily="18" charset="0"/>
              </a:rPr>
              <a:t>кратк</a:t>
            </a:r>
            <a:r>
              <a:rPr lang="ru-RU" sz="2800" b="1" i="1" dirty="0" smtClean="0">
                <a:solidFill>
                  <a:srgbClr val="953735"/>
                </a:solidFill>
                <a:latin typeface="Times New Roman" pitchFamily="18" charset="0"/>
                <a:cs typeface="Times New Roman" pitchFamily="18" charset="0"/>
              </a:rPr>
              <a:t>осрочный (недельный)</a:t>
            </a:r>
            <a:endParaRPr lang="ru-RU" sz="2800" b="1" i="1" dirty="0" smtClean="0">
              <a:solidFill>
                <a:srgbClr val="953735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Участники проекта -    </a:t>
            </a:r>
            <a:r>
              <a:rPr lang="ru-RU" sz="2800" b="1" i="1" dirty="0" smtClean="0">
                <a:solidFill>
                  <a:srgbClr val="953735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800" b="1" i="1" dirty="0" smtClean="0">
                <a:solidFill>
                  <a:srgbClr val="953735"/>
                </a:solidFill>
                <a:latin typeface="Times New Roman" pitchFamily="18" charset="0"/>
                <a:cs typeface="Times New Roman" pitchFamily="18" charset="0"/>
              </a:rPr>
              <a:t>средней группы, старших и подготовительных групп, </a:t>
            </a:r>
            <a:r>
              <a:rPr lang="ru-RU" sz="2800" b="1" i="1" dirty="0" smtClean="0">
                <a:solidFill>
                  <a:srgbClr val="953735"/>
                </a:solidFill>
                <a:latin typeface="Times New Roman" pitchFamily="18" charset="0"/>
                <a:cs typeface="Times New Roman" pitchFamily="18" charset="0"/>
              </a:rPr>
              <a:t>педагоги, 					родители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05219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204864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/>
              <a:t>Повышение </a:t>
            </a:r>
            <a:r>
              <a:rPr lang="ru-RU" dirty="0"/>
              <a:t>качества усвоения знаний во время непосредственной образовательной </a:t>
            </a:r>
            <a:r>
              <a:rPr lang="ru-RU" dirty="0" smtClean="0"/>
              <a:t>деятельности- Музыка ;</a:t>
            </a:r>
            <a:endParaRPr lang="ru-RU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/>
              <a:t>Проявление интереса к музыкальной культуре;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/>
              <a:t>Активизация эмоциональной отзывчивости в самостоятельной деятельности;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/>
              <a:t>Вовлечение детей в музыкально – художественную деятельность: игра на детских музыкальных инструментах;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/>
              <a:t>Проявление творческого самовыражения.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0648"/>
            <a:ext cx="730729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Предполагаемые результаты: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11692" y="5238492"/>
            <a:ext cx="81356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Сроки проекта – 1 неделя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5441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548680"/>
            <a:ext cx="8229600" cy="785813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Интеграция видов деятельности..</a:t>
            </a: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/>
          <a:srcRect l="18410" t="1395" r="17390"/>
          <a:stretch>
            <a:fillRect/>
          </a:stretch>
        </p:blipFill>
        <p:spPr>
          <a:xfrm>
            <a:off x="3357563" y="1214438"/>
            <a:ext cx="2381250" cy="200025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3857625"/>
            <a:ext cx="2225675" cy="200025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25" y="3857625"/>
            <a:ext cx="2214563" cy="201295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6" name="Двойная стрелка влево/вправо 5"/>
          <p:cNvSpPr/>
          <p:nvPr/>
        </p:nvSpPr>
        <p:spPr>
          <a:xfrm rot="19756407">
            <a:off x="1857375" y="2941638"/>
            <a:ext cx="1292225" cy="434975"/>
          </a:xfrm>
          <a:prstGeom prst="leftRightArrow">
            <a:avLst>
              <a:gd name="adj1" fmla="val 60000"/>
              <a:gd name="adj2" fmla="val 50000"/>
            </a:avLst>
          </a:prstGeom>
          <a:solidFill>
            <a:schemeClr val="accent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7" name="Группа 10"/>
          <p:cNvGrpSpPr/>
          <p:nvPr/>
        </p:nvGrpSpPr>
        <p:grpSpPr>
          <a:xfrm rot="14395672">
            <a:off x="4447955" y="4233447"/>
            <a:ext cx="433626" cy="1291878"/>
            <a:chOff x="2974849" y="1747233"/>
            <a:chExt cx="433626" cy="1291878"/>
          </a:xfrm>
          <a:solidFill>
            <a:schemeClr val="accent1"/>
          </a:solidFill>
        </p:grpSpPr>
        <p:sp>
          <p:nvSpPr>
            <p:cNvPr id="8" name="Двойная стрелка влево/вправо 7"/>
            <p:cNvSpPr/>
            <p:nvPr/>
          </p:nvSpPr>
          <p:spPr>
            <a:xfrm rot="18000000">
              <a:off x="2545723" y="2176359"/>
              <a:ext cx="1291878" cy="433626"/>
            </a:xfrm>
            <a:prstGeom prst="leftRightArrow">
              <a:avLst>
                <a:gd name="adj1" fmla="val 60000"/>
                <a:gd name="adj2" fmla="val 50000"/>
              </a:avLst>
            </a:prstGeom>
            <a:grpFill/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Двойная стрелка влево/вправо 4"/>
            <p:cNvSpPr/>
            <p:nvPr/>
          </p:nvSpPr>
          <p:spPr>
            <a:xfrm rot="18000000">
              <a:off x="2675811" y="2263084"/>
              <a:ext cx="1031702" cy="26017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dirty="0"/>
            </a:p>
          </p:txBody>
        </p:sp>
      </p:grpSp>
      <p:grpSp>
        <p:nvGrpSpPr>
          <p:cNvPr id="10" name="Группа 13"/>
          <p:cNvGrpSpPr/>
          <p:nvPr/>
        </p:nvGrpSpPr>
        <p:grpSpPr>
          <a:xfrm rot="16200000">
            <a:off x="6644200" y="2499808"/>
            <a:ext cx="433626" cy="1291878"/>
            <a:chOff x="2974849" y="1747233"/>
            <a:chExt cx="433626" cy="1291878"/>
          </a:xfrm>
          <a:solidFill>
            <a:schemeClr val="accent1"/>
          </a:solidFill>
        </p:grpSpPr>
        <p:sp>
          <p:nvSpPr>
            <p:cNvPr id="11" name="Двойная стрелка влево/вправо 10"/>
            <p:cNvSpPr/>
            <p:nvPr/>
          </p:nvSpPr>
          <p:spPr>
            <a:xfrm rot="18000000">
              <a:off x="2545723" y="2176359"/>
              <a:ext cx="1291878" cy="433626"/>
            </a:xfrm>
            <a:prstGeom prst="left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Двойная стрелка влево/вправо 4"/>
            <p:cNvSpPr/>
            <p:nvPr/>
          </p:nvSpPr>
          <p:spPr>
            <a:xfrm rot="18000000">
              <a:off x="2675811" y="2263084"/>
              <a:ext cx="1031702" cy="2601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667300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6035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b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Взаимосвязь педагогов детей и родителей.</a:t>
            </a:r>
            <a:endParaRPr lang="ru-RU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824982" y="3428999"/>
            <a:ext cx="2715577" cy="2715577"/>
            <a:chOff x="1757343" y="1757368"/>
            <a:chExt cx="2715577" cy="2715577"/>
          </a:xfrm>
        </p:grpSpPr>
        <p:sp>
          <p:nvSpPr>
            <p:cNvPr id="4" name="Овал 3"/>
            <p:cNvSpPr/>
            <p:nvPr/>
          </p:nvSpPr>
          <p:spPr>
            <a:xfrm>
              <a:off x="1757343" y="1757368"/>
              <a:ext cx="2715577" cy="271557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5" name="Овал 4"/>
            <p:cNvSpPr/>
            <p:nvPr/>
          </p:nvSpPr>
          <p:spPr>
            <a:xfrm>
              <a:off x="2013060" y="2458892"/>
              <a:ext cx="1629346" cy="14935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000" b="1" kern="12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     Дети</a:t>
              </a:r>
              <a:endParaRPr lang="ru-RU" sz="3000" b="1" kern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3214211" y="2071211"/>
            <a:ext cx="2715577" cy="2715577"/>
            <a:chOff x="2757011" y="56574"/>
            <a:chExt cx="2715577" cy="2715577"/>
          </a:xfrm>
        </p:grpSpPr>
        <p:sp>
          <p:nvSpPr>
            <p:cNvPr id="7" name="Овал 6"/>
            <p:cNvSpPr/>
            <p:nvPr/>
          </p:nvSpPr>
          <p:spPr>
            <a:xfrm>
              <a:off x="2757011" y="56574"/>
              <a:ext cx="2715577" cy="271557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8" name="Овал 4"/>
            <p:cNvSpPr/>
            <p:nvPr/>
          </p:nvSpPr>
          <p:spPr>
            <a:xfrm>
              <a:off x="3119088" y="531800"/>
              <a:ext cx="1991423" cy="12220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000" b="1" kern="12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Педагоги</a:t>
              </a:r>
              <a:endParaRPr lang="ru-RU" sz="3000" b="1" kern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4114299" y="3430013"/>
            <a:ext cx="2715577" cy="2715577"/>
            <a:chOff x="3736882" y="1753810"/>
            <a:chExt cx="2715577" cy="2715577"/>
          </a:xfrm>
        </p:grpSpPr>
        <p:sp>
          <p:nvSpPr>
            <p:cNvPr id="10" name="Овал 9"/>
            <p:cNvSpPr/>
            <p:nvPr/>
          </p:nvSpPr>
          <p:spPr>
            <a:xfrm>
              <a:off x="3736882" y="1753810"/>
              <a:ext cx="2715577" cy="271557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4567396" y="2455334"/>
              <a:ext cx="1629346" cy="14935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100" kern="1200" dirty="0" smtClean="0"/>
                <a:t>Родители</a:t>
              </a:r>
              <a:endParaRPr lang="ru-RU" sz="31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5610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8625" y="260648"/>
            <a:ext cx="8229600" cy="1000125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b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проекта.</a:t>
            </a:r>
            <a:endParaRPr lang="ru-RU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Выбор темы и цели проекта</a:t>
            </a:r>
          </a:p>
          <a:p>
            <a:pPr>
              <a:defRPr/>
            </a:pPr>
            <a:r>
              <a:rPr lang="ru-RU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проблемной ситуации</a:t>
            </a:r>
          </a:p>
          <a:p>
            <a:pPr>
              <a:defRPr/>
            </a:pPr>
            <a:r>
              <a:rPr lang="ru-RU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проекта.</a:t>
            </a:r>
          </a:p>
          <a:p>
            <a:pPr>
              <a:defRPr/>
            </a:pPr>
            <a:r>
              <a:rPr lang="ru-RU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Творческий этап</a:t>
            </a:r>
          </a:p>
          <a:p>
            <a:pPr>
              <a:defRPr/>
            </a:pPr>
            <a:r>
              <a:rPr lang="ru-RU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проекта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5" y="2714625"/>
            <a:ext cx="3786188" cy="3786188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14716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8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Тема8</Template>
  <TotalTime>142</TotalTime>
  <Words>3540</Words>
  <Application>Microsoft Office PowerPoint</Application>
  <PresentationFormat>Экран (4:3)</PresentationFormat>
  <Paragraphs>654</Paragraphs>
  <Slides>32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Тема8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34</cp:revision>
  <dcterms:modified xsi:type="dcterms:W3CDTF">2013-09-29T12:12:02Z</dcterms:modified>
</cp:coreProperties>
</file>